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18.xml" ContentType="application/vnd.openxmlformats-officedocument.presentationml.tags+xml"/>
  <Override PartName="/ppt/notesSlides/notesSlide43.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tags/tag2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61"/>
  </p:notesMasterIdLst>
  <p:handoutMasterIdLst>
    <p:handoutMasterId r:id="rId62"/>
  </p:handoutMasterIdLst>
  <p:sldIdLst>
    <p:sldId id="257" r:id="rId6"/>
    <p:sldId id="260" r:id="rId7"/>
    <p:sldId id="262" r:id="rId8"/>
    <p:sldId id="263" r:id="rId9"/>
    <p:sldId id="1129" r:id="rId10"/>
    <p:sldId id="1122" r:id="rId11"/>
    <p:sldId id="1124" r:id="rId12"/>
    <p:sldId id="367" r:id="rId13"/>
    <p:sldId id="270" r:id="rId14"/>
    <p:sldId id="271" r:id="rId15"/>
    <p:sldId id="352" r:id="rId16"/>
    <p:sldId id="277" r:id="rId17"/>
    <p:sldId id="1111" r:id="rId18"/>
    <p:sldId id="280" r:id="rId19"/>
    <p:sldId id="372" r:id="rId20"/>
    <p:sldId id="275" r:id="rId21"/>
    <p:sldId id="278" r:id="rId22"/>
    <p:sldId id="1125" r:id="rId23"/>
    <p:sldId id="373" r:id="rId24"/>
    <p:sldId id="329" r:id="rId25"/>
    <p:sldId id="1097" r:id="rId26"/>
    <p:sldId id="355" r:id="rId27"/>
    <p:sldId id="356" r:id="rId28"/>
    <p:sldId id="357" r:id="rId29"/>
    <p:sldId id="358" r:id="rId30"/>
    <p:sldId id="359" r:id="rId31"/>
    <p:sldId id="1110" r:id="rId32"/>
    <p:sldId id="1109" r:id="rId33"/>
    <p:sldId id="1106" r:id="rId34"/>
    <p:sldId id="1107" r:id="rId35"/>
    <p:sldId id="1126" r:id="rId36"/>
    <p:sldId id="349" r:id="rId37"/>
    <p:sldId id="287" r:id="rId38"/>
    <p:sldId id="291" r:id="rId39"/>
    <p:sldId id="290" r:id="rId40"/>
    <p:sldId id="328" r:id="rId41"/>
    <p:sldId id="343" r:id="rId42"/>
    <p:sldId id="334" r:id="rId43"/>
    <p:sldId id="1120" r:id="rId44"/>
    <p:sldId id="1121" r:id="rId45"/>
    <p:sldId id="1127" r:id="rId46"/>
    <p:sldId id="323" r:id="rId47"/>
    <p:sldId id="331" r:id="rId48"/>
    <p:sldId id="332" r:id="rId49"/>
    <p:sldId id="333" r:id="rId50"/>
    <p:sldId id="336" r:id="rId51"/>
    <p:sldId id="337" r:id="rId52"/>
    <p:sldId id="369" r:id="rId53"/>
    <p:sldId id="368" r:id="rId54"/>
    <p:sldId id="371" r:id="rId55"/>
    <p:sldId id="370" r:id="rId56"/>
    <p:sldId id="342" r:id="rId57"/>
    <p:sldId id="1131" r:id="rId58"/>
    <p:sldId id="344" r:id="rId59"/>
    <p:sldId id="345" r:id="rId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3DA"/>
    <a:srgbClr val="10253F"/>
    <a:srgbClr val="002060"/>
    <a:srgbClr val="FFAE0D"/>
    <a:srgbClr val="7F0000"/>
    <a:srgbClr val="F4F3F3"/>
    <a:srgbClr val="0F0C09"/>
    <a:srgbClr val="F0F0F0"/>
    <a:srgbClr val="FFFFFF"/>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54" autoAdjust="0"/>
    <p:restoredTop sz="96106" autoAdjust="0"/>
  </p:normalViewPr>
  <p:slideViewPr>
    <p:cSldViewPr snapToGrid="0" snapToObjects="1">
      <p:cViewPr varScale="1">
        <p:scale>
          <a:sx n="112" d="100"/>
          <a:sy n="112" d="100"/>
        </p:scale>
        <p:origin x="82" y="72"/>
      </p:cViewPr>
      <p:guideLst>
        <p:guide orient="horz" pos="2184"/>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4842"/>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9/10/2025</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9/10/2025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109373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261138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2858222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19</a:t>
            </a:fld>
            <a:endParaRPr lang="en-US"/>
          </a:p>
        </p:txBody>
      </p:sp>
    </p:spTree>
    <p:extLst>
      <p:ext uri="{BB962C8B-B14F-4D97-AF65-F5344CB8AC3E}">
        <p14:creationId xmlns:p14="http://schemas.microsoft.com/office/powerpoint/2010/main" val="33425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77625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100755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553784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26</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48193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261441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32</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35</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Reimbursable meal counts on the Production Record must support the meal counts on the ASP Grid Sheet and the Community Roster.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36</a:t>
            </a:fld>
            <a:endParaRPr lang="en-US"/>
          </a:p>
        </p:txBody>
      </p:sp>
    </p:spTree>
    <p:extLst>
      <p:ext uri="{BB962C8B-B14F-4D97-AF65-F5344CB8AC3E}">
        <p14:creationId xmlns:p14="http://schemas.microsoft.com/office/powerpoint/2010/main" val="3904519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“Backing out” is when leftovers are subtracted from the meals prepared to determine the meal count.</a:t>
            </a:r>
          </a:p>
          <a:p>
            <a:r>
              <a:rPr lang="en-US" dirty="0"/>
              <a:t>“Backing out” leftovers is strictly prohibited. Meal counts are obtained from the amounts recorded on the ASP Supper Grid Sheet and the Community Roster. Remember, it is not possible to claim more meals than the amount prepared on the production worksheet. All meals must be recorded accurately.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3073798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Claiming is the request for reimbursement that FSD submits to the California Department of Education. FSD obtains this information from CMS. Meal counts are obtained from ASP Supper Grid Sheet and Community Roster combined. Manager inputs the total meal count under “free” in CMS Daily Entry each day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400325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42</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43</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44</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Enter service time(s), date(s), and designated eating area(s) on the Permanent Supper Meal Online Form. If you have a Saturday program, use the new Saturday Supper online form. Remember to update the Temporary/Short Term Supper Program Online Form for changes that are 6 days or less. Lastly, review the spreadsheet for accuracy.</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45</a:t>
            </a:fld>
            <a:endParaRPr lang="en-US"/>
          </a:p>
        </p:txBody>
      </p:sp>
    </p:spTree>
    <p:extLst>
      <p:ext uri="{BB962C8B-B14F-4D97-AF65-F5344CB8AC3E}">
        <p14:creationId xmlns:p14="http://schemas.microsoft.com/office/powerpoint/2010/main" val="412641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review the role of the Food Services Manager. FSMs will order food items based on the hot supper menu. </a:t>
            </a:r>
          </a:p>
          <a:p>
            <a:endParaRPr lang="en-US" dirty="0"/>
          </a:p>
          <a:p>
            <a:r>
              <a:rPr lang="en-US" dirty="0"/>
              <a:t>CLICK</a:t>
            </a:r>
            <a:br>
              <a:rPr lang="en-US" dirty="0"/>
            </a:br>
            <a:br>
              <a:rPr lang="en-US" dirty="0"/>
            </a:br>
            <a:r>
              <a:rPr lang="en-US" dirty="0"/>
              <a:t>TELL: They will ensure that their program is staffed accordingly.</a:t>
            </a:r>
          </a:p>
          <a:p>
            <a:endParaRPr lang="en-US" dirty="0"/>
          </a:p>
          <a:p>
            <a:r>
              <a:rPr lang="en-US" dirty="0"/>
              <a:t>CLICK</a:t>
            </a:r>
          </a:p>
          <a:p>
            <a:endParaRPr lang="en-US" dirty="0"/>
          </a:p>
          <a:p>
            <a:r>
              <a:rPr lang="en-US" dirty="0"/>
              <a:t>TELL: Collect &amp; verify all documents for accuracy.</a:t>
            </a:r>
          </a:p>
          <a:p>
            <a:endParaRPr lang="en-US" dirty="0"/>
          </a:p>
          <a:p>
            <a:r>
              <a:rPr lang="en-US" dirty="0"/>
              <a:t>CLICK</a:t>
            </a:r>
            <a:br>
              <a:rPr lang="en-US" dirty="0"/>
            </a:br>
            <a:endParaRPr lang="en-US" dirty="0"/>
          </a:p>
          <a:p>
            <a:r>
              <a:rPr lang="en-US" dirty="0"/>
              <a:t>TELL: Enter daily meal counts in CMS Daily Entry.</a:t>
            </a:r>
          </a:p>
          <a:p>
            <a:endParaRPr lang="en-US" dirty="0"/>
          </a:p>
          <a:p>
            <a:r>
              <a:rPr lang="en-US" dirty="0"/>
              <a:t>CLICK</a:t>
            </a:r>
          </a:p>
          <a:p>
            <a:endParaRPr lang="en-US" dirty="0"/>
          </a:p>
          <a:p>
            <a:r>
              <a:rPr lang="en-US" dirty="0"/>
              <a:t>TELL: Maintain &amp; file all records.</a:t>
            </a:r>
          </a:p>
          <a:p>
            <a:endParaRPr lang="en-US" dirty="0"/>
          </a:p>
          <a:p>
            <a:r>
              <a:rPr lang="en-US" dirty="0"/>
              <a:t>CLICK</a:t>
            </a:r>
          </a:p>
          <a:p>
            <a:endParaRPr lang="en-US" dirty="0"/>
          </a:p>
          <a:p>
            <a:r>
              <a:rPr lang="en-US" dirty="0"/>
              <a:t>TELL: Monitor program (3 per year)  &amp; provide corrective action.</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46</a:t>
            </a:fld>
            <a:endParaRPr lang="en-US"/>
          </a:p>
        </p:txBody>
      </p:sp>
    </p:spTree>
    <p:extLst>
      <p:ext uri="{BB962C8B-B14F-4D97-AF65-F5344CB8AC3E}">
        <p14:creationId xmlns:p14="http://schemas.microsoft.com/office/powerpoint/2010/main" val="1443488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47</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48</a:t>
            </a:fld>
            <a:endParaRPr lang="en-US"/>
          </a:p>
        </p:txBody>
      </p:sp>
    </p:spTree>
    <p:extLst>
      <p:ext uri="{BB962C8B-B14F-4D97-AF65-F5344CB8AC3E}">
        <p14:creationId xmlns:p14="http://schemas.microsoft.com/office/powerpoint/2010/main" val="4144845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49</a:t>
            </a:fld>
            <a:endParaRPr lang="en-US"/>
          </a:p>
        </p:txBody>
      </p:sp>
    </p:spTree>
    <p:extLst>
      <p:ext uri="{BB962C8B-B14F-4D97-AF65-F5344CB8AC3E}">
        <p14:creationId xmlns:p14="http://schemas.microsoft.com/office/powerpoint/2010/main" val="12821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50</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51</a:t>
            </a:fld>
            <a:endParaRPr lang="en-US"/>
          </a:p>
        </p:txBody>
      </p:sp>
    </p:spTree>
    <p:extLst>
      <p:ext uri="{BB962C8B-B14F-4D97-AF65-F5344CB8AC3E}">
        <p14:creationId xmlns:p14="http://schemas.microsoft.com/office/powerpoint/2010/main" val="446853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Supper Monitoring Scheduler is a tool to ensure monitoring dates are varied per CDE standards. AFSS provides FSM with scheduled monitoring dates. Then, FSM records dates on scheduler as a reminder to complete monitorings.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52</a:t>
            </a:fld>
            <a:endParaRPr lang="en-US"/>
          </a:p>
        </p:txBody>
      </p:sp>
    </p:spTree>
    <p:extLst>
      <p:ext uri="{BB962C8B-B14F-4D97-AF65-F5344CB8AC3E}">
        <p14:creationId xmlns:p14="http://schemas.microsoft.com/office/powerpoint/2010/main" val="1116376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54</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55</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A842-A18A-ECE3-E763-6D530BE15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4C57E-2F13-B9B5-3DE8-C258B83B7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8176F-7241-02DB-DDCD-9B39EF36678A}"/>
              </a:ext>
            </a:extLst>
          </p:cNvPr>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a:extLst>
              <a:ext uri="{FF2B5EF4-FFF2-40B4-BE49-F238E27FC236}">
                <a16:creationId xmlns:a16="http://schemas.microsoft.com/office/drawing/2014/main" id="{D9A5F9CF-F7B6-6F3F-CE1E-092AADEF8918}"/>
              </a:ext>
            </a:extLst>
          </p:cNvPr>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128082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B564-8C24-8BDA-5E74-E4C03F059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FBD21-F1DD-A882-3C80-06EECCD6C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B0CC8-D041-0614-0823-3721D871EBBA}"/>
              </a:ext>
            </a:extLst>
          </p:cNvPr>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a:extLst>
              <a:ext uri="{FF2B5EF4-FFF2-40B4-BE49-F238E27FC236}">
                <a16:creationId xmlns:a16="http://schemas.microsoft.com/office/drawing/2014/main" id="{814C21A4-3803-F6C5-2D20-471AA1B492CE}"/>
              </a:ext>
            </a:extLst>
          </p:cNvPr>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20301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42533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specialdiet@lausd.ne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notesSlide" Target="../notesSlides/notesSlide20.xml"/><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6.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7.png"/><Relationship Id="rId1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23.png"/><Relationship Id="rId9" Type="http://schemas.openxmlformats.org/officeDocument/2006/relationships/image" Target="../media/image39.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notesSlide" Target="../notesSlides/notesSlide21.xml"/><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43.png"/><Relationship Id="rId11" Type="http://schemas.openxmlformats.org/officeDocument/2006/relationships/image" Target="../media/image39.png"/><Relationship Id="rId5" Type="http://schemas.openxmlformats.org/officeDocument/2006/relationships/image" Target="../media/image42.png"/><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38.pn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notesSlide" Target="../notesSlides/notesSlide22.xml"/><Relationship Id="rId7" Type="http://schemas.openxmlformats.org/officeDocument/2006/relationships/image" Target="../media/image43.png"/><Relationship Id="rId12" Type="http://schemas.openxmlformats.org/officeDocument/2006/relationships/image" Target="../media/image39.png"/><Relationship Id="rId2" Type="http://schemas.openxmlformats.org/officeDocument/2006/relationships/slideLayout" Target="../slideLayouts/slideLayout11.xml"/><Relationship Id="rId16" Type="http://schemas.microsoft.com/office/2007/relationships/hdphoto" Target="../media/hdphoto6.wdp"/><Relationship Id="rId1" Type="http://schemas.openxmlformats.org/officeDocument/2006/relationships/tags" Target="../tags/tag8.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23.png"/><Relationship Id="rId9" Type="http://schemas.microsoft.com/office/2007/relationships/hdphoto" Target="../media/hdphoto3.wdp"/><Relationship Id="rId1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3.xml"/><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18.JPG"/><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45.jpe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5.jpeg"/><Relationship Id="rId7" Type="http://schemas.openxmlformats.org/officeDocument/2006/relationships/image" Target="../media/image31.png"/><Relationship Id="rId12" Type="http://schemas.openxmlformats.org/officeDocument/2006/relationships/image" Target="../media/image38.png"/><Relationship Id="rId17" Type="http://schemas.openxmlformats.org/officeDocument/2006/relationships/image" Target="../media/image50.jpg"/><Relationship Id="rId2" Type="http://schemas.openxmlformats.org/officeDocument/2006/relationships/notesSlide" Target="../notesSlides/notesSlide25.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8.JPG"/><Relationship Id="rId1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16.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45.jpeg"/><Relationship Id="rId7" Type="http://schemas.openxmlformats.org/officeDocument/2006/relationships/image" Target="../media/image31.png"/><Relationship Id="rId12"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8.wdp"/><Relationship Id="rId5" Type="http://schemas.openxmlformats.org/officeDocument/2006/relationships/image" Target="../media/image18.JPG"/><Relationship Id="rId15" Type="http://schemas.openxmlformats.org/officeDocument/2006/relationships/image" Target="../media/image50.jp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8.png"/><Relationship Id="rId18" Type="http://schemas.openxmlformats.org/officeDocument/2006/relationships/image" Target="../media/image60.png"/><Relationship Id="rId3" Type="http://schemas.openxmlformats.org/officeDocument/2006/relationships/notesSlide" Target="../notesSlides/notesSlide27.xml"/><Relationship Id="rId21" Type="http://schemas.microsoft.com/office/2007/relationships/hdphoto" Target="../media/hdphoto13.wdp"/><Relationship Id="rId7" Type="http://schemas.openxmlformats.org/officeDocument/2006/relationships/image" Target="../media/image31.png"/><Relationship Id="rId12" Type="http://schemas.microsoft.com/office/2007/relationships/hdphoto" Target="../media/hdphoto10.wdp"/><Relationship Id="rId17"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38.png"/><Relationship Id="rId20" Type="http://schemas.openxmlformats.org/officeDocument/2006/relationships/image" Target="../media/image61.png"/><Relationship Id="rId1" Type="http://schemas.openxmlformats.org/officeDocument/2006/relationships/tags" Target="../tags/tag10.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jpeg"/><Relationship Id="rId15" Type="http://schemas.openxmlformats.org/officeDocument/2006/relationships/image" Target="../media/image59.png"/><Relationship Id="rId10" Type="http://schemas.microsoft.com/office/2007/relationships/hdphoto" Target="../media/hdphoto9.wdp"/><Relationship Id="rId19" Type="http://schemas.microsoft.com/office/2007/relationships/hdphoto" Target="../media/hdphoto12.wdp"/><Relationship Id="rId4" Type="http://schemas.openxmlformats.org/officeDocument/2006/relationships/image" Target="../media/image53.png"/><Relationship Id="rId9" Type="http://schemas.openxmlformats.org/officeDocument/2006/relationships/image" Target="../media/image56.png"/><Relationship Id="rId14" Type="http://schemas.microsoft.com/office/2007/relationships/hdphoto" Target="../media/hdphoto11.wdp"/><Relationship Id="rId22"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8.png"/><Relationship Id="rId18" Type="http://schemas.microsoft.com/office/2007/relationships/hdphoto" Target="../media/hdphoto16.wdp"/><Relationship Id="rId26" Type="http://schemas.openxmlformats.org/officeDocument/2006/relationships/image" Target="../media/image41.png"/><Relationship Id="rId3" Type="http://schemas.openxmlformats.org/officeDocument/2006/relationships/notesSlide" Target="../notesSlides/notesSlide28.xml"/><Relationship Id="rId21" Type="http://schemas.openxmlformats.org/officeDocument/2006/relationships/image" Target="../media/image67.png"/><Relationship Id="rId7" Type="http://schemas.microsoft.com/office/2007/relationships/hdphoto" Target="../media/hdphoto2.wdp"/><Relationship Id="rId12" Type="http://schemas.openxmlformats.org/officeDocument/2006/relationships/image" Target="../media/image39.png"/><Relationship Id="rId17" Type="http://schemas.openxmlformats.org/officeDocument/2006/relationships/image" Target="../media/image64.png"/><Relationship Id="rId25" Type="http://schemas.microsoft.com/office/2007/relationships/hdphoto" Target="../media/hdphoto3.wdp"/><Relationship Id="rId2" Type="http://schemas.openxmlformats.org/officeDocument/2006/relationships/slideLayout" Target="../slideLayouts/slideLayout2.xml"/><Relationship Id="rId16" Type="http://schemas.microsoft.com/office/2007/relationships/hdphoto" Target="../media/hdphoto8.wdp"/><Relationship Id="rId20" Type="http://schemas.openxmlformats.org/officeDocument/2006/relationships/image" Target="../media/image66.png"/><Relationship Id="rId1" Type="http://schemas.openxmlformats.org/officeDocument/2006/relationships/tags" Target="../tags/tag11.xml"/><Relationship Id="rId6" Type="http://schemas.openxmlformats.org/officeDocument/2006/relationships/image" Target="../media/image31.png"/><Relationship Id="rId11" Type="http://schemas.microsoft.com/office/2007/relationships/hdphoto" Target="../media/hdphoto15.wdp"/><Relationship Id="rId24" Type="http://schemas.openxmlformats.org/officeDocument/2006/relationships/image" Target="../media/image37.png"/><Relationship Id="rId5" Type="http://schemas.openxmlformats.org/officeDocument/2006/relationships/image" Target="../media/image54.jpeg"/><Relationship Id="rId15" Type="http://schemas.openxmlformats.org/officeDocument/2006/relationships/image" Target="../media/image52.png"/><Relationship Id="rId23" Type="http://schemas.openxmlformats.org/officeDocument/2006/relationships/image" Target="../media/image69.png"/><Relationship Id="rId28" Type="http://schemas.openxmlformats.org/officeDocument/2006/relationships/image" Target="../media/image50.jpg"/><Relationship Id="rId10" Type="http://schemas.openxmlformats.org/officeDocument/2006/relationships/image" Target="../media/image63.png"/><Relationship Id="rId19" Type="http://schemas.openxmlformats.org/officeDocument/2006/relationships/image" Target="../media/image65.png"/><Relationship Id="rId4" Type="http://schemas.openxmlformats.org/officeDocument/2006/relationships/image" Target="../media/image53.png"/><Relationship Id="rId9" Type="http://schemas.microsoft.com/office/2007/relationships/hdphoto" Target="../media/hdphoto14.wdp"/><Relationship Id="rId14" Type="http://schemas.microsoft.com/office/2007/relationships/hdphoto" Target="../media/hdphoto4.wdp"/><Relationship Id="rId22" Type="http://schemas.openxmlformats.org/officeDocument/2006/relationships/image" Target="../media/image68.png"/><Relationship Id="rId27" Type="http://schemas.microsoft.com/office/2007/relationships/hdphoto" Target="../media/hdphoto6.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oleObject" Target="../embeddings/oleObject1.bin"/><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oleObject" Target="../embeddings/oleObject2.bin"/><Relationship Id="rId4" Type="http://schemas.openxmlformats.org/officeDocument/2006/relationships/image" Target="../media/image70.emf"/></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JP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MANAGERS</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344">
        <p159:morph option="byObject"/>
      </p:transition>
    </mc:Choice>
    <mc:Fallback xmlns="">
      <p:transition spd="slow" advTm="1534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3"/>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4"/>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650">
        <p159:morph option="byObject"/>
      </p:transition>
    </mc:Choice>
    <mc:Fallback xmlns="">
      <p:transition spd="slow" advTm="29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preparing  a hot or cold supper item, select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987237" y="3282883"/>
            <a:ext cx="5301497"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047">
        <p159:morph option="byObject"/>
      </p:transition>
    </mc:Choice>
    <mc:Fallback xmlns="">
      <p:transition spd="slow" advTm="3804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19889" y="390932"/>
            <a:ext cx="5657265" cy="1325563"/>
          </a:xfrm>
        </p:spPr>
        <p:txBody>
          <a:bodyPr>
            <a:noAutofit/>
          </a:bodyPr>
          <a:lstStyle/>
          <a:p>
            <a:r>
              <a:rPr lang="en-US" sz="8800" dirty="0">
                <a:solidFill>
                  <a:schemeClr val="bg1">
                    <a:lumMod val="95000"/>
                  </a:schemeClr>
                </a:solidFill>
              </a:rPr>
              <a:t>Menu Guidelines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096000" y="1861968"/>
            <a:ext cx="528681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available to every participant during service;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Prepare the </a:t>
            </a:r>
            <a:r>
              <a:rPr lang="en-US" altLang="en-US" sz="2500" i="1" dirty="0">
                <a:solidFill>
                  <a:schemeClr val="bg1">
                    <a:lumMod val="95000"/>
                  </a:schemeClr>
                </a:solidFill>
                <a:latin typeface="Century Gothic" panose="020B0502020202020204" pitchFamily="34" charset="0"/>
              </a:rPr>
              <a:t>“4 and Under” </a:t>
            </a:r>
            <a:r>
              <a:rPr lang="en-US" altLang="en-US" sz="2500" dirty="0">
                <a:solidFill>
                  <a:schemeClr val="bg1">
                    <a:lumMod val="95000"/>
                  </a:schemeClr>
                </a:solidFill>
                <a:latin typeface="Century Gothic" panose="020B0502020202020204" pitchFamily="34" charset="0"/>
              </a:rPr>
              <a:t>menu for AECP and community participants under the age of 4.</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83C6D5-DA0A-4DCD-540F-B4ABA88FD76D}"/>
              </a:ext>
            </a:extLst>
          </p:cNvPr>
          <p:cNvPicPr>
            <a:picLocks noChangeAspect="1"/>
          </p:cNvPicPr>
          <p:nvPr/>
        </p:nvPicPr>
        <p:blipFill>
          <a:blip r:embed="rId3"/>
          <a:srcRect l="12941" r="12941"/>
          <a:stretch/>
        </p:blipFill>
        <p:spPr>
          <a:xfrm>
            <a:off x="142489" y="204166"/>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 name="Flowchart: Connector 2">
            <a:extLst>
              <a:ext uri="{FF2B5EF4-FFF2-40B4-BE49-F238E27FC236}">
                <a16:creationId xmlns:a16="http://schemas.microsoft.com/office/drawing/2014/main" id="{EF152974-1F6B-89F4-3C9E-1D43E1B703EB}"/>
              </a:ext>
            </a:extLst>
          </p:cNvPr>
          <p:cNvSpPr/>
          <p:nvPr/>
        </p:nvSpPr>
        <p:spPr>
          <a:xfrm>
            <a:off x="3222773" y="4068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C16237D-010E-9A1E-1AC5-836EB30E7777}"/>
              </a:ext>
            </a:extLst>
          </p:cNvPr>
          <p:cNvSpPr/>
          <p:nvPr/>
        </p:nvSpPr>
        <p:spPr>
          <a:xfrm>
            <a:off x="1810741" y="505430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57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160">
        <p159:morph option="byObject"/>
      </p:transition>
    </mc:Choice>
    <mc:Fallback xmlns="">
      <p:transition spd="slow" advTm="7016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24" name="Picture 23" descr="A long shot of a table&#10;&#10;AI-generated content may be incorrect.">
            <a:extLst>
              <a:ext uri="{FF2B5EF4-FFF2-40B4-BE49-F238E27FC236}">
                <a16:creationId xmlns:a16="http://schemas.microsoft.com/office/drawing/2014/main" id="{EE6E2735-6E23-A28F-5B84-091A5153E4AC}"/>
              </a:ext>
            </a:extLst>
          </p:cNvPr>
          <p:cNvPicPr>
            <a:picLocks noChangeAspect="1"/>
          </p:cNvPicPr>
          <p:nvPr/>
        </p:nvPicPr>
        <p:blipFill>
          <a:blip r:embed="rId3"/>
          <a:stretch>
            <a:fillRect/>
          </a:stretch>
        </p:blipFill>
        <p:spPr>
          <a:xfrm>
            <a:off x="0" y="-27081"/>
            <a:ext cx="12192000" cy="5154747"/>
          </a:xfrm>
          <a:prstGeom prst="rect">
            <a:avLst/>
          </a:prstGeom>
        </p:spPr>
      </p:pic>
      <p:sp>
        <p:nvSpPr>
          <p:cNvPr id="14" name="Rectangle 13">
            <a:extLst>
              <a:ext uri="{FF2B5EF4-FFF2-40B4-BE49-F238E27FC236}">
                <a16:creationId xmlns:a16="http://schemas.microsoft.com/office/drawing/2014/main" id="{10574DA0-0172-DA98-ABA7-30CED3ACF7F9}"/>
              </a:ext>
            </a:extLst>
          </p:cNvPr>
          <p:cNvSpPr/>
          <p:nvPr/>
        </p:nvSpPr>
        <p:spPr>
          <a:xfrm>
            <a:off x="3488661" y="0"/>
            <a:ext cx="8703339"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A74A56D-14EB-1D04-EA5A-CE082AD9F20F}"/>
              </a:ext>
            </a:extLst>
          </p:cNvPr>
          <p:cNvGrpSpPr/>
          <p:nvPr/>
        </p:nvGrpSpPr>
        <p:grpSpPr>
          <a:xfrm flipH="1">
            <a:off x="104742" y="1169467"/>
            <a:ext cx="3456976" cy="5725983"/>
            <a:chOff x="6673852" y="3981"/>
            <a:chExt cx="5323977" cy="8325611"/>
          </a:xfrm>
        </p:grpSpPr>
        <p:pic>
          <p:nvPicPr>
            <p:cNvPr id="5" name="Picture 2">
              <a:extLst>
                <a:ext uri="{FF2B5EF4-FFF2-40B4-BE49-F238E27FC236}">
                  <a16:creationId xmlns:a16="http://schemas.microsoft.com/office/drawing/2014/main" id="{C3ED90D3-6514-BF61-81A5-80D53A541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50168" y="3981"/>
              <a:ext cx="4347661" cy="832561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01EEE6-0B73-9B57-39BB-AC9CD911F43A}"/>
                </a:ext>
              </a:extLst>
            </p:cNvPr>
            <p:cNvGrpSpPr/>
            <p:nvPr/>
          </p:nvGrpSpPr>
          <p:grpSpPr>
            <a:xfrm>
              <a:off x="6673852" y="2570904"/>
              <a:ext cx="2299664" cy="1524001"/>
              <a:chOff x="6845189" y="3369173"/>
              <a:chExt cx="4307767" cy="2933140"/>
            </a:xfrm>
          </p:grpSpPr>
          <p:pic>
            <p:nvPicPr>
              <p:cNvPr id="7" name="Picture 6">
                <a:extLst>
                  <a:ext uri="{FF2B5EF4-FFF2-40B4-BE49-F238E27FC236}">
                    <a16:creationId xmlns:a16="http://schemas.microsoft.com/office/drawing/2014/main" id="{936EF769-FEB2-A9B5-F3CB-9CC82A2E47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6845189" y="4054462"/>
                <a:ext cx="4300194" cy="2234175"/>
              </a:xfrm>
              <a:prstGeom prst="rect">
                <a:avLst/>
              </a:prstGeom>
            </p:spPr>
          </p:pic>
          <p:pic>
            <p:nvPicPr>
              <p:cNvPr id="8" name="Picture 7" descr="Download High Quality sandwich clipart cartoon Transparent PNG Images - Art Prim clip arts 2019">
                <a:extLst>
                  <a:ext uri="{FF2B5EF4-FFF2-40B4-BE49-F238E27FC236}">
                    <a16:creationId xmlns:a16="http://schemas.microsoft.com/office/drawing/2014/main" id="{449A8873-EDE4-B54D-AB07-6DD430AB1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140889">
                <a:off x="7079026" y="3706881"/>
                <a:ext cx="2408460" cy="1733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elery, celery stalk, celery stick, leafy green, leafy vegetable icon">
                <a:extLst>
                  <a:ext uri="{FF2B5EF4-FFF2-40B4-BE49-F238E27FC236}">
                    <a16:creationId xmlns:a16="http://schemas.microsoft.com/office/drawing/2014/main" id="{607BDBB7-91BE-9250-C84A-B112DCA40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60119">
                <a:off x="7642444" y="4792285"/>
                <a:ext cx="1297321" cy="1297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Milk Carton Png Transparent - Download Free Png Images">
                <a:extLst>
                  <a:ext uri="{FF2B5EF4-FFF2-40B4-BE49-F238E27FC236}">
                    <a16:creationId xmlns:a16="http://schemas.microsoft.com/office/drawing/2014/main" id="{97808814-9F53-826D-FA3F-59A2FB06B1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6968" y="3607205"/>
                <a:ext cx="1068732" cy="1596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pple Cartoon Fruit Cartoon Of Apples Transparent | My XXX Hot Girl">
                <a:extLst>
                  <a:ext uri="{FF2B5EF4-FFF2-40B4-BE49-F238E27FC236}">
                    <a16:creationId xmlns:a16="http://schemas.microsoft.com/office/drawing/2014/main" id="{8C7F5AD6-D85B-4D39-C03E-534036AE61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48922" flipH="1">
                <a:off x="8610434" y="4392073"/>
                <a:ext cx="1272787" cy="1272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F5C158-4758-5F69-2B4C-9A78D53AE6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23716" t="59575" r="4706" b="25173"/>
              <a:stretch/>
            </p:blipFill>
            <p:spPr>
              <a:xfrm>
                <a:off x="7751830" y="5584154"/>
                <a:ext cx="3370400" cy="718159"/>
              </a:xfrm>
              <a:prstGeom prst="rect">
                <a:avLst/>
              </a:prstGeom>
            </p:spPr>
          </p:pic>
          <p:pic>
            <p:nvPicPr>
              <p:cNvPr id="13" name="Picture 12">
                <a:extLst>
                  <a:ext uri="{FF2B5EF4-FFF2-40B4-BE49-F238E27FC236}">
                    <a16:creationId xmlns:a16="http://schemas.microsoft.com/office/drawing/2014/main" id="{F4E65BD2-5139-5A71-027C-90C5FF5383A2}"/>
                  </a:ext>
                </a:extLst>
              </p:cNvPr>
              <p:cNvPicPr>
                <a:picLocks noChangeAspect="1"/>
              </p:cNvPicPr>
              <p:nvPr/>
            </p:nvPicPr>
            <p:blipFill rotWithShape="1">
              <a:blip r:embed="rId11">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42976" t="58856" r="4592" b="25000"/>
              <a:stretch/>
            </p:blipFill>
            <p:spPr>
              <a:xfrm rot="20825947">
                <a:off x="8684180" y="5286628"/>
                <a:ext cx="2468776" cy="760187"/>
              </a:xfrm>
              <a:prstGeom prst="rect">
                <a:avLst/>
              </a:prstGeom>
            </p:spPr>
          </p:pic>
        </p:grpSp>
      </p:grpSp>
      <p:sp>
        <p:nvSpPr>
          <p:cNvPr id="2" name="Title 1">
            <a:extLst>
              <a:ext uri="{FF2B5EF4-FFF2-40B4-BE49-F238E27FC236}">
                <a16:creationId xmlns:a16="http://schemas.microsoft.com/office/drawing/2014/main" id="{ADEB6F31-9343-F66E-AFA7-9DEE8D00373F}"/>
              </a:ext>
            </a:extLst>
          </p:cNvPr>
          <p:cNvSpPr>
            <a:spLocks noGrp="1"/>
          </p:cNvSpPr>
          <p:nvPr>
            <p:ph type="title"/>
          </p:nvPr>
        </p:nvSpPr>
        <p:spPr>
          <a:xfrm>
            <a:off x="2579229" y="-84420"/>
            <a:ext cx="10972800" cy="1143000"/>
          </a:xfrm>
        </p:spPr>
        <p:txBody>
          <a:bodyPr/>
          <a:lstStyle/>
          <a:p>
            <a:r>
              <a:rPr lang="en-US" sz="7600" dirty="0"/>
              <a:t>Supper Meal Patterns</a:t>
            </a:r>
          </a:p>
        </p:txBody>
      </p:sp>
      <p:sp>
        <p:nvSpPr>
          <p:cNvPr id="15" name="Rectangle 14">
            <a:extLst>
              <a:ext uri="{FF2B5EF4-FFF2-40B4-BE49-F238E27FC236}">
                <a16:creationId xmlns:a16="http://schemas.microsoft.com/office/drawing/2014/main" id="{AF85C48B-C8BB-1410-3BDD-5352C533B7BC}"/>
              </a:ext>
            </a:extLst>
          </p:cNvPr>
          <p:cNvSpPr/>
          <p:nvPr/>
        </p:nvSpPr>
        <p:spPr>
          <a:xfrm>
            <a:off x="3653305" y="1126633"/>
            <a:ext cx="8538695" cy="1211614"/>
          </a:xfrm>
          <a:prstGeom prst="rect">
            <a:avLst/>
          </a:prstGeom>
          <a:noFill/>
        </p:spPr>
        <p:txBody>
          <a:bodyPr wrap="square">
            <a:spAutoFit/>
          </a:bodyPr>
          <a:lstStyle/>
          <a:p>
            <a:pPr>
              <a:lnSpc>
                <a:spcPct val="90000"/>
              </a:lnSpc>
              <a:spcBef>
                <a:spcPts val="1200"/>
              </a:spcBef>
              <a:spcAft>
                <a:spcPts val="400"/>
              </a:spcAft>
            </a:pPr>
            <a:r>
              <a:rPr lang="en-US" sz="2200" dirty="0">
                <a:solidFill>
                  <a:schemeClr val="bg1"/>
                </a:solidFill>
                <a:latin typeface="Century Gothic" panose="020B0502020202020204" pitchFamily="34" charset="0"/>
              </a:rPr>
              <a:t>All menu items must adhere to a specific portion size and component type to meet reimbursable meal requirements:</a:t>
            </a:r>
          </a:p>
          <a:p>
            <a:pPr>
              <a:lnSpc>
                <a:spcPct val="90000"/>
              </a:lnSpc>
              <a:spcBef>
                <a:spcPts val="1200"/>
              </a:spcBef>
            </a:pPr>
            <a:endParaRPr lang="en-US" sz="2200" dirty="0">
              <a:solidFill>
                <a:schemeClr val="bg1"/>
              </a:solidFill>
              <a:latin typeface="Century Gothic" panose="020B0502020202020204" pitchFamily="34" charset="0"/>
            </a:endParaRPr>
          </a:p>
        </p:txBody>
      </p:sp>
      <p:graphicFrame>
        <p:nvGraphicFramePr>
          <p:cNvPr id="16" name="Table 15">
            <a:extLst>
              <a:ext uri="{FF2B5EF4-FFF2-40B4-BE49-F238E27FC236}">
                <a16:creationId xmlns:a16="http://schemas.microsoft.com/office/drawing/2014/main" id="{D8CC7E74-8E6B-0DE6-C0F4-B0BDB79E6C0D}"/>
              </a:ext>
            </a:extLst>
          </p:cNvPr>
          <p:cNvGraphicFramePr>
            <a:graphicFrameLocks noGrp="1"/>
          </p:cNvGraphicFramePr>
          <p:nvPr>
            <p:extLst>
              <p:ext uri="{D42A27DB-BD31-4B8C-83A1-F6EECF244321}">
                <p14:modId xmlns:p14="http://schemas.microsoft.com/office/powerpoint/2010/main" val="4193534741"/>
              </p:ext>
            </p:extLst>
          </p:nvPr>
        </p:nvGraphicFramePr>
        <p:xfrm>
          <a:off x="5285182" y="2165774"/>
          <a:ext cx="5110296" cy="2194560"/>
        </p:xfrm>
        <a:graphic>
          <a:graphicData uri="http://schemas.openxmlformats.org/drawingml/2006/table">
            <a:tbl>
              <a:tblPr firstRow="1" bandRow="1">
                <a:tableStyleId>{21E4AEA4-8DFA-4A89-87EB-49C32662AFE0}</a:tableStyleId>
              </a:tblPr>
              <a:tblGrid>
                <a:gridCol w="2555148">
                  <a:extLst>
                    <a:ext uri="{9D8B030D-6E8A-4147-A177-3AD203B41FA5}">
                      <a16:colId xmlns:a16="http://schemas.microsoft.com/office/drawing/2014/main" val="814896629"/>
                    </a:ext>
                  </a:extLst>
                </a:gridCol>
                <a:gridCol w="2555148">
                  <a:extLst>
                    <a:ext uri="{9D8B030D-6E8A-4147-A177-3AD203B41FA5}">
                      <a16:colId xmlns:a16="http://schemas.microsoft.com/office/drawing/2014/main" val="703515033"/>
                    </a:ext>
                  </a:extLst>
                </a:gridCol>
              </a:tblGrid>
              <a:tr h="332387">
                <a:tc>
                  <a:txBody>
                    <a:bodyPr/>
                    <a:lstStyle/>
                    <a:p>
                      <a:r>
                        <a:rPr lang="en-US" dirty="0"/>
                        <a:t>Component</a:t>
                      </a:r>
                    </a:p>
                  </a:txBody>
                  <a:tcPr/>
                </a:tc>
                <a:tc>
                  <a:txBody>
                    <a:bodyPr/>
                    <a:lstStyle/>
                    <a:p>
                      <a:r>
                        <a:rPr lang="en-US" dirty="0"/>
                        <a:t>Portion size</a:t>
                      </a:r>
                    </a:p>
                  </a:txBody>
                  <a:tcPr/>
                </a:tc>
                <a:extLst>
                  <a:ext uri="{0D108BD9-81ED-4DB2-BD59-A6C34878D82A}">
                    <a16:rowId xmlns:a16="http://schemas.microsoft.com/office/drawing/2014/main" val="1510316353"/>
                  </a:ext>
                </a:extLst>
              </a:tr>
              <a:tr h="332387">
                <a:tc>
                  <a:txBody>
                    <a:bodyPr/>
                    <a:lstStyle/>
                    <a:p>
                      <a:r>
                        <a:rPr lang="en-US" dirty="0">
                          <a:solidFill>
                            <a:schemeClr val="accent2">
                              <a:lumMod val="50000"/>
                            </a:schemeClr>
                          </a:solidFill>
                        </a:rPr>
                        <a:t>Fluid Milk</a:t>
                      </a:r>
                    </a:p>
                  </a:txBody>
                  <a:tcPr/>
                </a:tc>
                <a:tc>
                  <a:txBody>
                    <a:bodyPr/>
                    <a:lstStyle/>
                    <a:p>
                      <a:r>
                        <a:rPr lang="en-US" dirty="0">
                          <a:solidFill>
                            <a:schemeClr val="accent2">
                              <a:lumMod val="50000"/>
                            </a:schemeClr>
                          </a:solidFill>
                        </a:rPr>
                        <a:t>8 fluid ounces</a:t>
                      </a:r>
                    </a:p>
                  </a:txBody>
                  <a:tcPr/>
                </a:tc>
                <a:extLst>
                  <a:ext uri="{0D108BD9-81ED-4DB2-BD59-A6C34878D82A}">
                    <a16:rowId xmlns:a16="http://schemas.microsoft.com/office/drawing/2014/main" val="185705762"/>
                  </a:ext>
                </a:extLst>
              </a:tr>
              <a:tr h="332387">
                <a:tc>
                  <a:txBody>
                    <a:bodyPr/>
                    <a:lstStyle/>
                    <a:p>
                      <a:r>
                        <a:rPr lang="en-US" dirty="0">
                          <a:solidFill>
                            <a:schemeClr val="accent2">
                              <a:lumMod val="50000"/>
                            </a:schemeClr>
                          </a:solidFill>
                        </a:rPr>
                        <a:t>Meat/Meat alternative</a:t>
                      </a:r>
                    </a:p>
                  </a:txBody>
                  <a:tcPr/>
                </a:tc>
                <a:tc>
                  <a:txBody>
                    <a:bodyPr/>
                    <a:lstStyle/>
                    <a:p>
                      <a:r>
                        <a:rPr lang="en-US" dirty="0">
                          <a:solidFill>
                            <a:schemeClr val="accent2">
                              <a:lumMod val="50000"/>
                            </a:schemeClr>
                          </a:solidFill>
                        </a:rPr>
                        <a:t>2-ounce equivalent</a:t>
                      </a:r>
                    </a:p>
                  </a:txBody>
                  <a:tcPr/>
                </a:tc>
                <a:extLst>
                  <a:ext uri="{0D108BD9-81ED-4DB2-BD59-A6C34878D82A}">
                    <a16:rowId xmlns:a16="http://schemas.microsoft.com/office/drawing/2014/main" val="1957349114"/>
                  </a:ext>
                </a:extLst>
              </a:tr>
              <a:tr h="332387">
                <a:tc>
                  <a:txBody>
                    <a:bodyPr/>
                    <a:lstStyle/>
                    <a:p>
                      <a:r>
                        <a:rPr lang="en-US" dirty="0">
                          <a:solidFill>
                            <a:schemeClr val="accent2">
                              <a:lumMod val="50000"/>
                            </a:schemeClr>
                          </a:solidFill>
                        </a:rPr>
                        <a:t>Vegetables</a:t>
                      </a:r>
                    </a:p>
                  </a:txBody>
                  <a:tcPr/>
                </a:tc>
                <a:tc>
                  <a:txBody>
                    <a:bodyPr/>
                    <a:lstStyle/>
                    <a:p>
                      <a:r>
                        <a:rPr lang="en-US" dirty="0">
                          <a:solidFill>
                            <a:schemeClr val="accent2">
                              <a:lumMod val="50000"/>
                            </a:schemeClr>
                          </a:solidFill>
                        </a:rPr>
                        <a:t>½ cup</a:t>
                      </a:r>
                    </a:p>
                  </a:txBody>
                  <a:tcPr/>
                </a:tc>
                <a:extLst>
                  <a:ext uri="{0D108BD9-81ED-4DB2-BD59-A6C34878D82A}">
                    <a16:rowId xmlns:a16="http://schemas.microsoft.com/office/drawing/2014/main" val="3506444280"/>
                  </a:ext>
                </a:extLst>
              </a:tr>
              <a:tr h="332387">
                <a:tc>
                  <a:txBody>
                    <a:bodyPr/>
                    <a:lstStyle/>
                    <a:p>
                      <a:r>
                        <a:rPr lang="en-US" dirty="0">
                          <a:solidFill>
                            <a:schemeClr val="accent2">
                              <a:lumMod val="50000"/>
                            </a:schemeClr>
                          </a:solidFill>
                        </a:rPr>
                        <a:t>Fruits </a:t>
                      </a:r>
                    </a:p>
                  </a:txBody>
                  <a:tcPr/>
                </a:tc>
                <a:tc>
                  <a:txBody>
                    <a:bodyPr/>
                    <a:lstStyle/>
                    <a:p>
                      <a:r>
                        <a:rPr lang="en-US" dirty="0">
                          <a:solidFill>
                            <a:schemeClr val="accent2">
                              <a:lumMod val="50000"/>
                            </a:schemeClr>
                          </a:solidFill>
                        </a:rPr>
                        <a:t>¼ cup</a:t>
                      </a:r>
                    </a:p>
                  </a:txBody>
                  <a:tcPr/>
                </a:tc>
                <a:extLst>
                  <a:ext uri="{0D108BD9-81ED-4DB2-BD59-A6C34878D82A}">
                    <a16:rowId xmlns:a16="http://schemas.microsoft.com/office/drawing/2014/main" val="1006821231"/>
                  </a:ext>
                </a:extLst>
              </a:tr>
              <a:tr h="332387">
                <a:tc>
                  <a:txBody>
                    <a:bodyPr/>
                    <a:lstStyle/>
                    <a:p>
                      <a:r>
                        <a:rPr lang="en-US" dirty="0">
                          <a:solidFill>
                            <a:schemeClr val="accent2">
                              <a:lumMod val="50000"/>
                            </a:schemeClr>
                          </a:solidFill>
                        </a:rPr>
                        <a:t>Grains</a:t>
                      </a:r>
                    </a:p>
                  </a:txBody>
                  <a:tcPr/>
                </a:tc>
                <a:tc>
                  <a:txBody>
                    <a:bodyPr/>
                    <a:lstStyle/>
                    <a:p>
                      <a:r>
                        <a:rPr lang="en-US" dirty="0">
                          <a:solidFill>
                            <a:schemeClr val="accent2">
                              <a:lumMod val="50000"/>
                            </a:schemeClr>
                          </a:solidFill>
                        </a:rPr>
                        <a:t>1-ounce equivalent</a:t>
                      </a:r>
                    </a:p>
                  </a:txBody>
                  <a:tcPr/>
                </a:tc>
                <a:extLst>
                  <a:ext uri="{0D108BD9-81ED-4DB2-BD59-A6C34878D82A}">
                    <a16:rowId xmlns:a16="http://schemas.microsoft.com/office/drawing/2014/main" val="1945884629"/>
                  </a:ext>
                </a:extLst>
              </a:tr>
            </a:tbl>
          </a:graphicData>
        </a:graphic>
      </p:graphicFrame>
      <p:grpSp>
        <p:nvGrpSpPr>
          <p:cNvPr id="17" name="Group 16">
            <a:extLst>
              <a:ext uri="{FF2B5EF4-FFF2-40B4-BE49-F238E27FC236}">
                <a16:creationId xmlns:a16="http://schemas.microsoft.com/office/drawing/2014/main" id="{64D8DC2A-DE49-3EFA-673E-F7822C78B648}"/>
              </a:ext>
            </a:extLst>
          </p:cNvPr>
          <p:cNvGrpSpPr/>
          <p:nvPr/>
        </p:nvGrpSpPr>
        <p:grpSpPr>
          <a:xfrm>
            <a:off x="1563258" y="4865206"/>
            <a:ext cx="1835867" cy="1986146"/>
            <a:chOff x="7954133" y="2608512"/>
            <a:chExt cx="2090827" cy="2276276"/>
          </a:xfrm>
        </p:grpSpPr>
        <p:sp>
          <p:nvSpPr>
            <p:cNvPr id="18" name="Cube 17">
              <a:extLst>
                <a:ext uri="{FF2B5EF4-FFF2-40B4-BE49-F238E27FC236}">
                  <a16:creationId xmlns:a16="http://schemas.microsoft.com/office/drawing/2014/main" id="{532599BB-1507-0495-EB9D-23717FCD0D6D}"/>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C972E9B-80A1-F923-65F8-56FF5EC58CF1}"/>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20" name="Block Arc 19">
              <a:extLst>
                <a:ext uri="{FF2B5EF4-FFF2-40B4-BE49-F238E27FC236}">
                  <a16:creationId xmlns:a16="http://schemas.microsoft.com/office/drawing/2014/main" id="{07A45C74-9C39-36E7-8317-7FF5AE4CD6BF}"/>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C3F79092-E757-C5A4-6C8A-CBC134C24E52}"/>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AF06FFF-815F-5BA7-F44F-950CEE03C8DF}"/>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AD426BD0-4008-60E7-ABB8-64D57C78CD08}"/>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5AE835BF-50D7-FAFC-7BE4-49288F3063C6}"/>
              </a:ext>
            </a:extLst>
          </p:cNvPr>
          <p:cNvSpPr txBox="1"/>
          <p:nvPr/>
        </p:nvSpPr>
        <p:spPr>
          <a:xfrm>
            <a:off x="3653305" y="4610271"/>
            <a:ext cx="8538695" cy="2339102"/>
          </a:xfrm>
          <a:prstGeom prst="rect">
            <a:avLst/>
          </a:prstGeom>
          <a:noFill/>
        </p:spPr>
        <p:txBody>
          <a:bodyPr wrap="square">
            <a:spAutoFit/>
          </a:bodyPr>
          <a:lstStyle/>
          <a:p>
            <a:pPr marL="0" indent="0">
              <a:buNone/>
            </a:pPr>
            <a:r>
              <a:rPr lang="en-US" sz="2200" dirty="0">
                <a:solidFill>
                  <a:schemeClr val="bg1"/>
                </a:solidFill>
                <a:latin typeface="Century Gothic" panose="020B0502020202020204" pitchFamily="34" charset="0"/>
              </a:rPr>
              <a:t>Supper meal service must also adhere to OVS guidelines. </a:t>
            </a:r>
          </a:p>
          <a:p>
            <a:pPr marL="0" indent="0">
              <a:buNone/>
            </a:pPr>
            <a:endParaRPr lang="en-US" sz="1200" dirty="0">
              <a:solidFill>
                <a:schemeClr val="bg1"/>
              </a:solidFill>
              <a:latin typeface="Century Gothic" panose="020B0502020202020204" pitchFamily="34" charset="0"/>
            </a:endParaRPr>
          </a:p>
          <a:p>
            <a:pPr marL="800100" lvl="1" indent="-342900">
              <a:buFont typeface="Wingdings" panose="05000000000000000000" pitchFamily="2" charset="2"/>
              <a:buChar char="Ø"/>
            </a:pPr>
            <a:r>
              <a:rPr lang="en-US" sz="2200" b="1" dirty="0">
                <a:solidFill>
                  <a:schemeClr val="bg1"/>
                </a:solidFill>
                <a:latin typeface="Century Gothic" panose="020B0502020202020204" pitchFamily="34" charset="0"/>
              </a:rPr>
              <a:t>3 </a:t>
            </a:r>
            <a:r>
              <a:rPr lang="en-US" sz="2200" dirty="0">
                <a:solidFill>
                  <a:schemeClr val="bg1"/>
                </a:solidFill>
                <a:latin typeface="Century Gothic" panose="020B0502020202020204" pitchFamily="34" charset="0"/>
              </a:rPr>
              <a:t>of the </a:t>
            </a:r>
            <a:r>
              <a:rPr lang="en-US" sz="2200" b="1" dirty="0">
                <a:solidFill>
                  <a:schemeClr val="bg1"/>
                </a:solidFill>
                <a:latin typeface="Century Gothic" panose="020B0502020202020204" pitchFamily="34" charset="0"/>
              </a:rPr>
              <a:t>5 </a:t>
            </a:r>
            <a:r>
              <a:rPr lang="en-US" sz="2200" dirty="0">
                <a:solidFill>
                  <a:schemeClr val="bg1"/>
                </a:solidFill>
                <a:latin typeface="Century Gothic" panose="020B0502020202020204" pitchFamily="34" charset="0"/>
              </a:rPr>
              <a:t>meal components must be selected to complete a reimbursable meal.</a:t>
            </a:r>
          </a:p>
          <a:p>
            <a:pPr marL="800100" lvl="1" indent="-342900">
              <a:buFont typeface="Wingdings" panose="05000000000000000000" pitchFamily="2" charset="2"/>
              <a:buChar char="Ø"/>
            </a:pPr>
            <a:r>
              <a:rPr lang="en-US" sz="2200" dirty="0">
                <a:solidFill>
                  <a:schemeClr val="bg1"/>
                </a:solidFill>
                <a:latin typeface="Century Gothic" panose="020B0502020202020204" pitchFamily="34" charset="0"/>
              </a:rPr>
              <a:t>Student </a:t>
            </a:r>
            <a:r>
              <a:rPr lang="en-US" sz="2200" b="1" dirty="0">
                <a:solidFill>
                  <a:schemeClr val="bg1"/>
                </a:solidFill>
                <a:latin typeface="Century Gothic" panose="020B0502020202020204" pitchFamily="34" charset="0"/>
              </a:rPr>
              <a:t>is not </a:t>
            </a:r>
            <a:r>
              <a:rPr lang="en-US" sz="2200" dirty="0">
                <a:solidFill>
                  <a:schemeClr val="bg1"/>
                </a:solidFill>
                <a:latin typeface="Century Gothic" panose="020B0502020202020204" pitchFamily="34" charset="0"/>
              </a:rPr>
              <a:t>required to take a vegetable or fruit during supper.</a:t>
            </a:r>
          </a:p>
          <a:p>
            <a:pPr lvl="1">
              <a:buFont typeface="Wingdings" panose="05000000000000000000" pitchFamily="2" charset="2"/>
              <a:buChar char="Ø"/>
            </a:pPr>
            <a:endParaRPr lang="en-US" sz="2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2862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68758" y="895573"/>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0" y="3230155"/>
            <a:ext cx="5352785" cy="2394502"/>
          </a:xfrm>
          <a:prstGeom prst="rect">
            <a:avLst/>
          </a:prstGeom>
          <a:noFill/>
        </p:spPr>
        <p:txBody>
          <a:bodyPr wrap="square">
            <a:spAutoFit/>
          </a:bodyPr>
          <a:lstStyle/>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on posted menu.</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4="http://schemas.microsoft.com/office/powerpoint/2010/main">
    <mc:Choice Requires="p14">
      <p:transition p14:dur="0" advTm="28673"/>
    </mc:Choice>
    <mc:Fallback xmlns="">
      <p:transition advTm="286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80503964-ECD8-BB4D-2114-D4243939AF63}"/>
              </a:ext>
            </a:extLst>
          </p:cNvPr>
          <p:cNvSpPr>
            <a:spLocks noGrp="1"/>
          </p:cNvSpPr>
          <p:nvPr>
            <p:ph type="title"/>
          </p:nvPr>
        </p:nvSpPr>
        <p:spPr>
          <a:xfrm>
            <a:off x="3641108" y="-48735"/>
            <a:ext cx="8259294" cy="1325563"/>
          </a:xfrm>
        </p:spPr>
        <p:txBody>
          <a:bodyPr>
            <a:noAutofit/>
          </a:bodyPr>
          <a:lstStyle/>
          <a:p>
            <a:r>
              <a:rPr lang="en-US" sz="8000" dirty="0">
                <a:solidFill>
                  <a:schemeClr val="bg1"/>
                </a:solidFill>
              </a:rPr>
              <a:t>Making Substitutions</a:t>
            </a:r>
          </a:p>
        </p:txBody>
      </p:sp>
      <p:sp>
        <p:nvSpPr>
          <p:cNvPr id="14" name="Flowchart: Connector 13">
            <a:extLst>
              <a:ext uri="{FF2B5EF4-FFF2-40B4-BE49-F238E27FC236}">
                <a16:creationId xmlns:a16="http://schemas.microsoft.com/office/drawing/2014/main" id="{35601A9C-0583-3125-F52A-CE4758AB5BDD}"/>
              </a:ext>
            </a:extLst>
          </p:cNvPr>
          <p:cNvSpPr/>
          <p:nvPr/>
        </p:nvSpPr>
        <p:spPr>
          <a:xfrm>
            <a:off x="-654022" y="2565360"/>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00A3DA1B-E1D3-74E1-B440-DBF5AF383353}"/>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F6EBA7FE-46C0-FEFA-AE24-4A1A05B89992}"/>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745626E-4B7E-44A9-10F5-1B4F2FF3578E}"/>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FFCBEC02-8FE5-B5F0-31CD-C1F3B1705DCA}"/>
              </a:ext>
            </a:extLst>
          </p:cNvPr>
          <p:cNvSpPr/>
          <p:nvPr/>
        </p:nvSpPr>
        <p:spPr>
          <a:xfrm>
            <a:off x="154398" y="351712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E9C0BDF-6B79-DC5B-6AE5-27CF04B24C4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8E30996-CFE7-7C68-1CA8-3FD215696974}"/>
              </a:ext>
            </a:extLst>
          </p:cNvPr>
          <p:cNvPicPr>
            <a:picLocks noChangeAspect="1"/>
          </p:cNvPicPr>
          <p:nvPr/>
        </p:nvPicPr>
        <p:blipFill>
          <a:blip r:embed="rId4"/>
          <a:stretch>
            <a:fillRect/>
          </a:stretch>
        </p:blipFill>
        <p:spPr>
          <a:xfrm>
            <a:off x="496318" y="3970338"/>
            <a:ext cx="7019783" cy="2744325"/>
          </a:xfrm>
          <a:prstGeom prst="rect">
            <a:avLst/>
          </a:prstGeom>
        </p:spPr>
      </p:pic>
      <p:sp>
        <p:nvSpPr>
          <p:cNvPr id="20" name="Rectangle 19">
            <a:extLst>
              <a:ext uri="{FF2B5EF4-FFF2-40B4-BE49-F238E27FC236}">
                <a16:creationId xmlns:a16="http://schemas.microsoft.com/office/drawing/2014/main" id="{622C9A92-F85C-61B1-BDC6-766DA66CA206}"/>
              </a:ext>
            </a:extLst>
          </p:cNvPr>
          <p:cNvSpPr/>
          <p:nvPr/>
        </p:nvSpPr>
        <p:spPr>
          <a:xfrm>
            <a:off x="493030" y="4634049"/>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702DD3-7BCE-C0D9-F909-746A634C63B1}"/>
              </a:ext>
            </a:extLst>
          </p:cNvPr>
          <p:cNvSpPr/>
          <p:nvPr/>
        </p:nvSpPr>
        <p:spPr>
          <a:xfrm>
            <a:off x="496319" y="4979691"/>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FC7966-0BD6-A98E-EF74-37DA37488958}"/>
              </a:ext>
            </a:extLst>
          </p:cNvPr>
          <p:cNvSpPr txBox="1"/>
          <p:nvPr/>
        </p:nvSpPr>
        <p:spPr>
          <a:xfrm>
            <a:off x="2924701" y="1196464"/>
            <a:ext cx="9336181" cy="1323439"/>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When making substitutions, managers refer to the Menu Components Contribution List for an in depth look at the contributions of items offered on the menu. Located on the food services website in Menu’s under Menu Resources</a:t>
            </a:r>
            <a:r>
              <a:rPr lang="en-US" dirty="0">
                <a:solidFill>
                  <a:schemeClr val="bg1"/>
                </a:solidFill>
                <a:latin typeface="Century Gothic" panose="020B0502020202020204" pitchFamily="34" charset="0"/>
              </a:rPr>
              <a:t>. </a:t>
            </a:r>
          </a:p>
        </p:txBody>
      </p:sp>
      <p:sp>
        <p:nvSpPr>
          <p:cNvPr id="26" name="TextBox 25">
            <a:extLst>
              <a:ext uri="{FF2B5EF4-FFF2-40B4-BE49-F238E27FC236}">
                <a16:creationId xmlns:a16="http://schemas.microsoft.com/office/drawing/2014/main" id="{99E1AC7B-FC35-2CAC-504C-FA0D3657DEC7}"/>
              </a:ext>
            </a:extLst>
          </p:cNvPr>
          <p:cNvSpPr txBox="1"/>
          <p:nvPr/>
        </p:nvSpPr>
        <p:spPr>
          <a:xfrm>
            <a:off x="5904642" y="2438029"/>
            <a:ext cx="6171882" cy="954107"/>
          </a:xfrm>
          <a:prstGeom prst="rect">
            <a:avLst/>
          </a:prstGeom>
          <a:noFill/>
        </p:spPr>
        <p:txBody>
          <a:bodyPr wrap="none" rtlCol="0">
            <a:spAutoFit/>
          </a:bodyPr>
          <a:lstStyle/>
          <a:p>
            <a:r>
              <a:rPr lang="en-US" sz="2000" dirty="0">
                <a:solidFill>
                  <a:schemeClr val="bg1"/>
                </a:solidFill>
                <a:latin typeface="Century Gothic" panose="020B0502020202020204" pitchFamily="34" charset="0"/>
              </a:rPr>
              <a:t>For substitutions items being used must match in:</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FB5BC03F-28BF-803E-3BAA-B9551964DBCF}"/>
              </a:ext>
            </a:extLst>
          </p:cNvPr>
          <p:cNvSpPr txBox="1"/>
          <p:nvPr/>
        </p:nvSpPr>
        <p:spPr>
          <a:xfrm>
            <a:off x="8032917" y="2915082"/>
            <a:ext cx="3387466" cy="1600438"/>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Oz equivalency</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Grain component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Fruit – Fruit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Vegetable - Vegetable</a:t>
            </a:r>
          </a:p>
          <a:p>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9826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071">
        <p159:morph option="byObject"/>
      </p:transition>
    </mc:Choice>
    <mc:Fallback xmlns="">
      <p:transition spd="slow" advTm="480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4="http://schemas.microsoft.com/office/powerpoint/2010/main">
    <mc:Choice Requires="p14">
      <p:transition p14:dur="0" advTm="63750"/>
    </mc:Choice>
    <mc:Fallback xmlns="">
      <p:transition advTm="63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94264" y="2225222"/>
            <a:ext cx="619079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1</a:t>
            </a:r>
            <a:r>
              <a:rPr lang="en-US" altLang="en-US" sz="2400" baseline="30000" dirty="0">
                <a:solidFill>
                  <a:schemeClr val="bg1"/>
                </a:solidFill>
                <a:latin typeface="Century Gothic" panose="020B0502020202020204" pitchFamily="34" charset="0"/>
              </a:rPr>
              <a:t>st</a:t>
            </a:r>
            <a:r>
              <a:rPr lang="en-US" altLang="en-US" sz="2400" dirty="0">
                <a:solidFill>
                  <a:schemeClr val="bg1"/>
                </a:solidFill>
                <a:latin typeface="Century Gothic" panose="020B0502020202020204" pitchFamily="34" charset="0"/>
              </a:rPr>
              <a:t> grade. </a:t>
            </a:r>
          </a:p>
          <a:p>
            <a:pPr marL="0" indent="0" algn="ctr">
              <a:spcBef>
                <a:spcPts val="0"/>
              </a:spcBef>
              <a:buNone/>
            </a:pPr>
            <a:endParaRPr lang="en-US" altLang="en-US" sz="2600"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ED3E0DE8-23A2-2552-1FF9-370BA0F9C6C9}"/>
              </a:ext>
            </a:extLst>
          </p:cNvPr>
          <p:cNvSpPr txBox="1"/>
          <p:nvPr/>
        </p:nvSpPr>
        <p:spPr>
          <a:xfrm>
            <a:off x="2833114" y="3745826"/>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in grades kinder and under.</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in 1st grade and above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493">
        <p159:morph option="byObject"/>
      </p:transition>
    </mc:Choice>
    <mc:Fallback xmlns="">
      <p:transition spd="slow" advTm="6749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F43D55-3FD7-5F93-6012-CEB52BCCEAD8}"/>
              </a:ext>
            </a:extLst>
          </p:cNvPr>
          <p:cNvPicPr>
            <a:picLocks noChangeAspect="1"/>
          </p:cNvPicPr>
          <p:nvPr/>
        </p:nvPicPr>
        <p:blipFill>
          <a:blip r:embed="rId2"/>
          <a:stretch>
            <a:fillRect/>
          </a:stretch>
        </p:blipFill>
        <p:spPr>
          <a:xfrm>
            <a:off x="451372" y="1016157"/>
            <a:ext cx="3376197" cy="4344445"/>
          </a:xfrm>
          <a:prstGeom prst="rect">
            <a:avLst/>
          </a:prstGeom>
        </p:spPr>
      </p:pic>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dirty="0">
                <a:solidFill>
                  <a:schemeClr val="tx2">
                    <a:lumMod val="50000"/>
                  </a:schemeClr>
                </a:solidFill>
              </a:rPr>
              <a:t>Meal Components for Supper Meal Kits</a:t>
            </a:r>
          </a:p>
        </p:txBody>
      </p:sp>
      <p:sp>
        <p:nvSpPr>
          <p:cNvPr id="9" name="TextBox 8">
            <a:extLst>
              <a:ext uri="{FF2B5EF4-FFF2-40B4-BE49-F238E27FC236}">
                <a16:creationId xmlns:a16="http://schemas.microsoft.com/office/drawing/2014/main" id="{482487A1-50AA-B4E0-F786-B2BD46E5E997}"/>
              </a:ext>
            </a:extLst>
          </p:cNvPr>
          <p:cNvSpPr txBox="1"/>
          <p:nvPr/>
        </p:nvSpPr>
        <p:spPr>
          <a:xfrm>
            <a:off x="5876578" y="1850465"/>
            <a:ext cx="5509913" cy="4970591"/>
          </a:xfrm>
          <a:prstGeom prst="rect">
            <a:avLst/>
          </a:prstGeom>
          <a:noFill/>
        </p:spPr>
        <p:txBody>
          <a:bodyPr wrap="square" rtlCol="0">
            <a:spAutoFit/>
          </a:bodyPr>
          <a:lstStyle/>
          <a:p>
            <a:r>
              <a:rPr lang="en-US" sz="2000" dirty="0">
                <a:solidFill>
                  <a:srgbClr val="10253F"/>
                </a:solidFill>
                <a:latin typeface="Century Gothic" panose="020B0502020202020204" pitchFamily="34" charset="0"/>
              </a:rPr>
              <a:t>A menu has been created to detail components of all meal kits served during supper service. </a:t>
            </a:r>
          </a:p>
          <a:p>
            <a:pPr marL="342900" indent="-342900">
              <a:buFont typeface="Arial" panose="020B0604020202020204" pitchFamily="34" charset="0"/>
              <a:buChar char="•"/>
            </a:pPr>
            <a:endParaRPr lang="en-US" sz="1200" dirty="0">
              <a:solidFill>
                <a:srgbClr val="10253F"/>
              </a:solidFill>
              <a:latin typeface="Century Gothic" panose="020B0502020202020204" pitchFamily="34" charset="0"/>
            </a:endParaRPr>
          </a:p>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Meal kit will be documented on the </a:t>
            </a:r>
            <a:r>
              <a:rPr lang="en-US" sz="2000" i="1" dirty="0">
                <a:solidFill>
                  <a:srgbClr val="10253F"/>
                </a:solidFill>
                <a:latin typeface="Century Gothic" panose="020B0502020202020204" pitchFamily="34" charset="0"/>
              </a:rPr>
              <a:t>Daily Transport Record </a:t>
            </a:r>
            <a:r>
              <a:rPr lang="en-US" sz="2000" dirty="0">
                <a:solidFill>
                  <a:srgbClr val="10253F"/>
                </a:solidFill>
                <a:latin typeface="Century Gothic" panose="020B0502020202020204" pitchFamily="34" charset="0"/>
              </a:rPr>
              <a:t>specifying the meal kits name and CMS number.</a:t>
            </a:r>
          </a:p>
          <a:p>
            <a:pPr marL="342900" indent="-342900">
              <a:buFont typeface="Arial" panose="020B0604020202020204" pitchFamily="34" charset="0"/>
              <a:buChar char="•"/>
            </a:pPr>
            <a:endParaRPr lang="en-US" sz="5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Staple the “Meal Components for Supper Meal Kits “ menu to the </a:t>
            </a:r>
            <a:r>
              <a:rPr lang="en-US" sz="2000" i="1" dirty="0">
                <a:solidFill>
                  <a:srgbClr val="10253F"/>
                </a:solidFill>
                <a:latin typeface="Century Gothic" panose="020B0502020202020204" pitchFamily="34" charset="0"/>
              </a:rPr>
              <a:t>Daily Transport Record.</a:t>
            </a:r>
          </a:p>
          <a:p>
            <a:pPr marL="800100" lvl="1" indent="-342900">
              <a:buFont typeface="Arial" panose="020B0604020202020204" pitchFamily="34" charset="0"/>
              <a:buChar char="•"/>
            </a:pPr>
            <a:endParaRPr lang="en-US" sz="28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Write all components of each Meal Kit on the </a:t>
            </a:r>
            <a:r>
              <a:rPr lang="en-US" sz="2000" i="1" dirty="0">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1200" i="1" dirty="0">
              <a:solidFill>
                <a:srgbClr val="10253F"/>
              </a:solidFill>
              <a:latin typeface="Century Gothic" panose="020B0502020202020204" pitchFamily="34" charset="0"/>
            </a:endParaRPr>
          </a:p>
          <a:p>
            <a:r>
              <a:rPr lang="en-US" sz="2000" i="1" dirty="0">
                <a:solidFill>
                  <a:srgbClr val="10253F"/>
                </a:solidFill>
                <a:latin typeface="Century Gothic" panose="020B0502020202020204" pitchFamily="34" charset="0"/>
              </a:rPr>
              <a:t>Food services Website &gt; Menu &gt; Menu Resources</a:t>
            </a:r>
          </a:p>
        </p:txBody>
      </p:sp>
      <p:pic>
        <p:nvPicPr>
          <p:cNvPr id="1028" name="Picture 4" descr="New png images">
            <a:extLst>
              <a:ext uri="{FF2B5EF4-FFF2-40B4-BE49-F238E27FC236}">
                <a16:creationId xmlns:a16="http://schemas.microsoft.com/office/drawing/2014/main" id="{DDA7B729-235D-B4D1-AD63-09B7FE0C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24"/>
          <a:stretch/>
        </p:blipFill>
        <p:spPr bwMode="auto">
          <a:xfrm rot="2945195">
            <a:off x="1462774" y="-234446"/>
            <a:ext cx="5709084" cy="3463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D2C91-AE8E-196A-9D40-67611A1C7405}"/>
              </a:ext>
            </a:extLst>
          </p:cNvPr>
          <p:cNvSpPr txBox="1"/>
          <p:nvPr/>
        </p:nvSpPr>
        <p:spPr>
          <a:xfrm>
            <a:off x="8431475" y="4870311"/>
            <a:ext cx="545342" cy="461665"/>
          </a:xfrm>
          <a:prstGeom prst="rect">
            <a:avLst/>
          </a:prstGeom>
          <a:noFill/>
        </p:spPr>
        <p:txBody>
          <a:bodyPr wrap="none" rtlCol="0">
            <a:spAutoFit/>
          </a:bodyPr>
          <a:lstStyle/>
          <a:p>
            <a:r>
              <a:rPr lang="en-US" sz="2400" dirty="0">
                <a:solidFill>
                  <a:srgbClr val="10253F"/>
                </a:solidFill>
                <a:latin typeface="Century Gothic" panose="020B0502020202020204" pitchFamily="34" charset="0"/>
              </a:rPr>
              <a:t>Or</a:t>
            </a:r>
          </a:p>
        </p:txBody>
      </p:sp>
    </p:spTree>
    <p:extLst>
      <p:ext uri="{BB962C8B-B14F-4D97-AF65-F5344CB8AC3E}">
        <p14:creationId xmlns:p14="http://schemas.microsoft.com/office/powerpoint/2010/main" val="163047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4"/>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11633" y="1237059"/>
            <a:ext cx="6401754" cy="1600438"/>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 </a:t>
            </a:r>
            <a:r>
              <a:rPr kumimoji="0" lang="en-US" sz="2000" b="0"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a:t>
            </a: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is used when supper meals are served by ASP staff AND when the cafeteria is closed during supper service.</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etc.</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6043168" y="3110071"/>
              <a:ext cx="873843"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555">
        <p159:morph option="byObject"/>
      </p:transition>
    </mc:Choice>
    <mc:Fallback xmlns="">
      <p:transition spd="slow" advTm="675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a:extLst>
              <a:ext uri="{FF2B5EF4-FFF2-40B4-BE49-F238E27FC236}">
                <a16:creationId xmlns:a16="http://schemas.microsoft.com/office/drawing/2014/main" id="{C261CE08-EAE1-02A1-730D-5B7A59BADC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230" y="0"/>
            <a:ext cx="6468019" cy="6167746"/>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299336" y="42647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5041">
        <p159:morph option="byObject"/>
      </p:transition>
    </mc:Choice>
    <mc:Fallback xmlns="">
      <p:transition spd="slow" advTm="6504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a:t>
            </a:r>
            <a:r>
              <a:rPr lang="en-US" sz="2400" dirty="0">
                <a:solidFill>
                  <a:schemeClr val="tx2">
                    <a:lumMod val="50000"/>
                  </a:schemeClr>
                </a:solidFill>
                <a:latin typeface="Century Gothic" panose="020B0502020202020204" pitchFamily="34" charset="0"/>
                <a:hlinkClick r:id="rId4"/>
              </a:rPr>
              <a:t>specialdiet@lausd.net</a:t>
            </a:r>
            <a:endParaRPr lang="en-US" sz="2400" dirty="0">
              <a:solidFill>
                <a:schemeClr val="tx2">
                  <a:lumMod val="50000"/>
                </a:schemeClr>
              </a:solidFill>
              <a:latin typeface="Century Gothic" panose="020B0502020202020204" pitchFamily="34" charset="0"/>
            </a:endParaRP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 Make substitutions provided by the Nutrition Specialist</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a:t>
            </a:r>
            <a:r>
              <a:rPr lang="en-US" sz="2400" i="1" dirty="0">
                <a:solidFill>
                  <a:schemeClr val="tx2">
                    <a:lumMod val="50000"/>
                  </a:schemeClr>
                </a:solidFill>
                <a:latin typeface="Century Gothic" panose="020B0502020202020204" pitchFamily="34" charset="0"/>
              </a:rPr>
              <a:t>“Medical Statement to Request Special Diets” </a:t>
            </a:r>
            <a:r>
              <a:rPr lang="en-US" sz="2400" dirty="0">
                <a:solidFill>
                  <a:schemeClr val="tx2">
                    <a:lumMod val="50000"/>
                  </a:schemeClr>
                </a:solidFill>
                <a:latin typeface="Century Gothic" panose="020B0502020202020204" pitchFamily="34" charset="0"/>
              </a:rPr>
              <a:t>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275">
        <p159:morph option="byObject"/>
      </p:transition>
    </mc:Choice>
    <mc:Fallback xmlns="">
      <p:transition spd="slow" advTm="51275">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418">
        <p159:morph option="byObject"/>
      </p:transition>
    </mc:Choice>
    <mc:Fallback xmlns="">
      <p:transition spd="slow" advTm="30418">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15" name="Picture 14" descr="A long shot of a table&#10;&#10;AI-generated content may be incorrect.">
            <a:extLst>
              <a:ext uri="{FF2B5EF4-FFF2-40B4-BE49-F238E27FC236}">
                <a16:creationId xmlns:a16="http://schemas.microsoft.com/office/drawing/2014/main" id="{95F82DB8-AF7A-3388-DC17-AAD8751E5F7E}"/>
              </a:ext>
            </a:extLst>
          </p:cNvPr>
          <p:cNvPicPr>
            <a:picLocks noChangeAspect="1"/>
          </p:cNvPicPr>
          <p:nvPr/>
        </p:nvPicPr>
        <p:blipFill>
          <a:blip r:embed="rId4"/>
          <a:stretch>
            <a:fillRect/>
          </a:stretch>
        </p:blipFill>
        <p:spPr>
          <a:xfrm>
            <a:off x="0" y="-41872"/>
            <a:ext cx="12192000" cy="5154747"/>
          </a:xfrm>
          <a:prstGeom prst="rect">
            <a:avLst/>
          </a:prstGeom>
        </p:spPr>
      </p:pic>
      <p:grpSp>
        <p:nvGrpSpPr>
          <p:cNvPr id="6" name="Group 5"/>
          <p:cNvGrpSpPr/>
          <p:nvPr/>
        </p:nvGrpSpPr>
        <p:grpSpPr>
          <a:xfrm>
            <a:off x="1399361" y="5972947"/>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sp>
        <p:nvSpPr>
          <p:cNvPr id="16" name="Rectangle 15">
            <a:extLst>
              <a:ext uri="{FF2B5EF4-FFF2-40B4-BE49-F238E27FC236}">
                <a16:creationId xmlns:a16="http://schemas.microsoft.com/office/drawing/2014/main" id="{7A323B66-6B53-4CDD-412A-7290A7439C01}"/>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28" descr="Driftwood Dairy 10724 Lower Azusa Rd El Monte, CA Dairy Products Wholesale  - MapQuest">
            <a:extLst>
              <a:ext uri="{FF2B5EF4-FFF2-40B4-BE49-F238E27FC236}">
                <a16:creationId xmlns:a16="http://schemas.microsoft.com/office/drawing/2014/main" id="{38CA4E41-F907-2D73-B8B4-EEAA04392EE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257598D-B6E5-2136-E87F-F7A9AD7782D9}"/>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20" name="TextBox 19">
            <a:extLst>
              <a:ext uri="{FF2B5EF4-FFF2-40B4-BE49-F238E27FC236}">
                <a16:creationId xmlns:a16="http://schemas.microsoft.com/office/drawing/2014/main" id="{DB1808A3-48E3-6FD6-3EF2-52C7CF21F5F5}"/>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21" name="Group 20">
            <a:extLst>
              <a:ext uri="{FF2B5EF4-FFF2-40B4-BE49-F238E27FC236}">
                <a16:creationId xmlns:a16="http://schemas.microsoft.com/office/drawing/2014/main" id="{7EC19253-7A28-6D40-0336-6973A58186B8}"/>
              </a:ext>
            </a:extLst>
          </p:cNvPr>
          <p:cNvGrpSpPr/>
          <p:nvPr/>
        </p:nvGrpSpPr>
        <p:grpSpPr>
          <a:xfrm>
            <a:off x="2245212" y="181325"/>
            <a:ext cx="4291450" cy="554416"/>
            <a:chOff x="-648866" y="726314"/>
            <a:chExt cx="4291450" cy="554416"/>
          </a:xfrm>
        </p:grpSpPr>
        <p:sp>
          <p:nvSpPr>
            <p:cNvPr id="22" name="Rectangle 21">
              <a:extLst>
                <a:ext uri="{FF2B5EF4-FFF2-40B4-BE49-F238E27FC236}">
                  <a16:creationId xmlns:a16="http://schemas.microsoft.com/office/drawing/2014/main" id="{D5302306-D8D2-DFE2-7C48-D5DF91724204}"/>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3" name="TextBox 22">
              <a:extLst>
                <a:ext uri="{FF2B5EF4-FFF2-40B4-BE49-F238E27FC236}">
                  <a16:creationId xmlns:a16="http://schemas.microsoft.com/office/drawing/2014/main" id="{4FC09356-158F-FF26-43E2-804BD559B319}"/>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24" name="Picture 22" descr="Juicy Juice Veggie Orange Medley Single Serve - 4.23 Fl. Oz. - Round Eye  Supply">
            <a:extLst>
              <a:ext uri="{FF2B5EF4-FFF2-40B4-BE49-F238E27FC236}">
                <a16:creationId xmlns:a16="http://schemas.microsoft.com/office/drawing/2014/main" id="{B103B378-8D7B-4431-2840-48F32D3A9B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chools &amp; Foodservice - Fresh Innovations">
            <a:extLst>
              <a:ext uri="{FF2B5EF4-FFF2-40B4-BE49-F238E27FC236}">
                <a16:creationId xmlns:a16="http://schemas.microsoft.com/office/drawing/2014/main" id="{1733B5BB-5E28-8028-FAA9-FBFE26B32A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14" descr="BIG DADDY'S™ 51% WG FIESTADA Beef Stuffed Sandwich IW | CJ Schwan's">
            <a:extLst>
              <a:ext uri="{FF2B5EF4-FFF2-40B4-BE49-F238E27FC236}">
                <a16:creationId xmlns:a16="http://schemas.microsoft.com/office/drawing/2014/main" id="{92E8E653-2383-7B80-4172-9D3F33AA563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3020799" y="35535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 name="Picture 29" descr="A cartoon of a child holding books&#10;&#10;AI-generated content may be incorrect.">
            <a:extLst>
              <a:ext uri="{FF2B5EF4-FFF2-40B4-BE49-F238E27FC236}">
                <a16:creationId xmlns:a16="http://schemas.microsoft.com/office/drawing/2014/main" id="{773618AD-9C60-6BD8-2804-F1AF8237CD09}"/>
              </a:ext>
            </a:extLst>
          </p:cNvPr>
          <p:cNvPicPr>
            <a:picLocks noChangeAspect="1"/>
          </p:cNvPicPr>
          <p:nvPr/>
        </p:nvPicPr>
        <p:blipFill>
          <a:blip r:embed="rId14"/>
          <a:stretch>
            <a:fillRect/>
          </a:stretch>
        </p:blipFill>
        <p:spPr>
          <a:xfrm>
            <a:off x="6848010" y="3246522"/>
            <a:ext cx="3012007" cy="3012007"/>
          </a:xfrm>
          <a:prstGeom prst="rect">
            <a:avLst/>
          </a:prstGeom>
        </p:spPr>
      </p:pic>
      <p:pic>
        <p:nvPicPr>
          <p:cNvPr id="32" name="Picture 31" descr="A cartoon of a person holding a tablet&#10;&#10;AI-generated content may be incorrect.">
            <a:extLst>
              <a:ext uri="{FF2B5EF4-FFF2-40B4-BE49-F238E27FC236}">
                <a16:creationId xmlns:a16="http://schemas.microsoft.com/office/drawing/2014/main" id="{AEAFFD35-D149-C050-374C-A371FFE4100D}"/>
              </a:ext>
            </a:extLst>
          </p:cNvPr>
          <p:cNvPicPr>
            <a:picLocks noChangeAspect="1"/>
          </p:cNvPicPr>
          <p:nvPr/>
        </p:nvPicPr>
        <p:blipFill>
          <a:blip r:embed="rId15"/>
          <a:stretch>
            <a:fillRect/>
          </a:stretch>
        </p:blipFill>
        <p:spPr>
          <a:xfrm>
            <a:off x="9092843" y="735739"/>
            <a:ext cx="2575804" cy="5995403"/>
          </a:xfrm>
          <a:prstGeom prst="rect">
            <a:avLst/>
          </a:prstGeom>
        </p:spPr>
      </p:pic>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4="http://schemas.microsoft.com/office/powerpoint/2010/main">
    <mc:Choice Requires="p14">
      <p:transition p14:dur="0" advTm="62390"/>
    </mc:Choice>
    <mc:Fallback xmlns="">
      <p:transition advTm="6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1.48148E-6 L -0.00183 0.50208 " pathEditMode="relative" rAng="0" ptsTypes="AA">
                                      <p:cBhvr>
                                        <p:cTn id="10" dur="1000" fill="hold"/>
                                        <p:tgtEl>
                                          <p:spTgt spid="24"/>
                                        </p:tgtEl>
                                        <p:attrNameLst>
                                          <p:attrName>ppt_x</p:attrName>
                                          <p:attrName>ppt_y</p:attrName>
                                        </p:attrNameLst>
                                      </p:cBhvr>
                                      <p:rCtr x="-91" y="25093"/>
                                    </p:animMotion>
                                  </p:childTnLst>
                                </p:cTn>
                              </p:par>
                              <p:par>
                                <p:cTn id="11" presetID="42" presetClass="path" presetSubtype="0" accel="50000" decel="50000" fill="hold" nodeType="withEffect">
                                  <p:stCondLst>
                                    <p:cond delay="0"/>
                                  </p:stCondLst>
                                  <p:childTnLst>
                                    <p:animMotion origin="layout" path="M 1.875E-6 -3.7037E-6 L -0.11706 0.50533 " pathEditMode="relative" rAng="0" ptsTypes="AA">
                                      <p:cBhvr>
                                        <p:cTn id="12" dur="1000" fill="hold"/>
                                        <p:tgtEl>
                                          <p:spTgt spid="26"/>
                                        </p:tgtEl>
                                        <p:attrNameLst>
                                          <p:attrName>ppt_x</p:attrName>
                                          <p:attrName>ppt_y</p:attrName>
                                        </p:attrNameLst>
                                      </p:cBhvr>
                                      <p:rCtr x="-5859" y="2525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3" name="Picture 2" descr="A long shot of a table&#10;&#10;AI-generated content may be incorrect.">
            <a:extLst>
              <a:ext uri="{FF2B5EF4-FFF2-40B4-BE49-F238E27FC236}">
                <a16:creationId xmlns:a16="http://schemas.microsoft.com/office/drawing/2014/main" id="{C5EDD117-57FB-64D2-25C3-42FD38DD77C4}"/>
              </a:ext>
            </a:extLst>
          </p:cNvPr>
          <p:cNvPicPr>
            <a:picLocks noChangeAspect="1"/>
          </p:cNvPicPr>
          <p:nvPr/>
        </p:nvPicPr>
        <p:blipFill>
          <a:blip r:embed="rId4"/>
          <a:stretch>
            <a:fillRect/>
          </a:stretch>
        </p:blipFill>
        <p:spPr>
          <a:xfrm>
            <a:off x="0" y="-18120"/>
            <a:ext cx="12192000" cy="5154747"/>
          </a:xfrm>
          <a:prstGeom prst="rect">
            <a:avLst/>
          </a:prstGeom>
        </p:spPr>
      </p:pic>
      <p:grpSp>
        <p:nvGrpSpPr>
          <p:cNvPr id="104" name="Group 103"/>
          <p:cNvGrpSpPr/>
          <p:nvPr/>
        </p:nvGrpSpPr>
        <p:grpSpPr>
          <a:xfrm>
            <a:off x="1317733" y="6008315"/>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pic>
        <p:nvPicPr>
          <p:cNvPr id="14" name="Picture 13" descr="A cartoon of a child holding books&#10;&#10;AI-generated content may be incorrect.">
            <a:extLst>
              <a:ext uri="{FF2B5EF4-FFF2-40B4-BE49-F238E27FC236}">
                <a16:creationId xmlns:a16="http://schemas.microsoft.com/office/drawing/2014/main" id="{2062D0E7-6386-FC42-2A46-894DD6E7AFCA}"/>
              </a:ext>
            </a:extLst>
          </p:cNvPr>
          <p:cNvPicPr>
            <a:picLocks noChangeAspect="1"/>
          </p:cNvPicPr>
          <p:nvPr/>
        </p:nvPicPr>
        <p:blipFill>
          <a:blip r:embed="rId5"/>
          <a:stretch>
            <a:fillRect/>
          </a:stretch>
        </p:blipFill>
        <p:spPr>
          <a:xfrm>
            <a:off x="6848010" y="3246522"/>
            <a:ext cx="3012007" cy="3012007"/>
          </a:xfrm>
          <a:prstGeom prst="rect">
            <a:avLst/>
          </a:prstGeom>
        </p:spPr>
      </p:pic>
      <p:pic>
        <p:nvPicPr>
          <p:cNvPr id="15" name="Picture 14" descr="A cartoon of a person holding a tablet&#10;&#10;AI-generated content may be incorrect.">
            <a:extLst>
              <a:ext uri="{FF2B5EF4-FFF2-40B4-BE49-F238E27FC236}">
                <a16:creationId xmlns:a16="http://schemas.microsoft.com/office/drawing/2014/main" id="{AF5369B4-F0D2-9E40-5E06-26FDF5D48B36}"/>
              </a:ext>
            </a:extLst>
          </p:cNvPr>
          <p:cNvPicPr>
            <a:picLocks noChangeAspect="1"/>
          </p:cNvPicPr>
          <p:nvPr/>
        </p:nvPicPr>
        <p:blipFill>
          <a:blip r:embed="rId6"/>
          <a:stretch>
            <a:fillRect/>
          </a:stretch>
        </p:blipFill>
        <p:spPr>
          <a:xfrm>
            <a:off x="9092843" y="735739"/>
            <a:ext cx="2575804" cy="5995403"/>
          </a:xfrm>
          <a:prstGeom prst="rect">
            <a:avLst/>
          </a:prstGeom>
        </p:spPr>
      </p:pic>
      <p:sp>
        <p:nvSpPr>
          <p:cNvPr id="16" name="Rectangle 15">
            <a:extLst>
              <a:ext uri="{FF2B5EF4-FFF2-40B4-BE49-F238E27FC236}">
                <a16:creationId xmlns:a16="http://schemas.microsoft.com/office/drawing/2014/main" id="{F49CB0BA-6357-8966-A58D-DF5CEAF4E187}"/>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28" descr="Driftwood Dairy 10724 Lower Azusa Rd El Monte, CA Dairy Products Wholesale  - MapQuest">
            <a:extLst>
              <a:ext uri="{FF2B5EF4-FFF2-40B4-BE49-F238E27FC236}">
                <a16:creationId xmlns:a16="http://schemas.microsoft.com/office/drawing/2014/main" id="{9CE39C2E-41C5-9F0D-71EB-2BB2D1BCA7C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0D4263A-C637-5012-0A36-230DED332776}"/>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19" name="TextBox 18">
            <a:extLst>
              <a:ext uri="{FF2B5EF4-FFF2-40B4-BE49-F238E27FC236}">
                <a16:creationId xmlns:a16="http://schemas.microsoft.com/office/drawing/2014/main" id="{797C3B2B-1320-73F0-C87D-D2859B8190FB}"/>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20" name="Group 19">
            <a:extLst>
              <a:ext uri="{FF2B5EF4-FFF2-40B4-BE49-F238E27FC236}">
                <a16:creationId xmlns:a16="http://schemas.microsoft.com/office/drawing/2014/main" id="{93511A9C-84D4-8D10-8DBE-63829945CB21}"/>
              </a:ext>
            </a:extLst>
          </p:cNvPr>
          <p:cNvGrpSpPr/>
          <p:nvPr/>
        </p:nvGrpSpPr>
        <p:grpSpPr>
          <a:xfrm>
            <a:off x="2245212" y="181325"/>
            <a:ext cx="4291450" cy="554416"/>
            <a:chOff x="-648866" y="726314"/>
            <a:chExt cx="4291450" cy="554416"/>
          </a:xfrm>
        </p:grpSpPr>
        <p:sp>
          <p:nvSpPr>
            <p:cNvPr id="21" name="Rectangle 20">
              <a:extLst>
                <a:ext uri="{FF2B5EF4-FFF2-40B4-BE49-F238E27FC236}">
                  <a16:creationId xmlns:a16="http://schemas.microsoft.com/office/drawing/2014/main" id="{6EC09E7E-7D76-23F7-4488-2E24D94BB09C}"/>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2" name="TextBox 21">
              <a:extLst>
                <a:ext uri="{FF2B5EF4-FFF2-40B4-BE49-F238E27FC236}">
                  <a16:creationId xmlns:a16="http://schemas.microsoft.com/office/drawing/2014/main" id="{03CC50F5-DDDD-ADA0-A4FE-CD2FC87A1F47}"/>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23" name="Picture 22" descr="Juicy Juice Veggie Orange Medley Single Serve - 4.23 Fl. Oz. - Round Eye  Supply">
            <a:extLst>
              <a:ext uri="{FF2B5EF4-FFF2-40B4-BE49-F238E27FC236}">
                <a16:creationId xmlns:a16="http://schemas.microsoft.com/office/drawing/2014/main" id="{EC22D178-9447-A3EE-72CB-F59BB9653E7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Schools &amp; Foodservice - Fresh Innovations">
            <a:extLst>
              <a:ext uri="{FF2B5EF4-FFF2-40B4-BE49-F238E27FC236}">
                <a16:creationId xmlns:a16="http://schemas.microsoft.com/office/drawing/2014/main" id="{FAD69F7B-FA5F-40D5-CA29-8F1EC496CB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14" descr="BIG DADDY'S™ 51% WG FIESTADA Beef Stuffed Sandwich IW | CJ Schwan's">
            <a:extLst>
              <a:ext uri="{FF2B5EF4-FFF2-40B4-BE49-F238E27FC236}">
                <a16:creationId xmlns:a16="http://schemas.microsoft.com/office/drawing/2014/main" id="{EFE22E2D-25EA-DAE9-B109-507C3F0880F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3061569" y="364147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4="http://schemas.microsoft.com/office/powerpoint/2010/main">
    <mc:Choice Requires="p14">
      <p:transition p14:dur="0" advTm="55520"/>
    </mc:Choice>
    <mc:Fallback xmlns="">
      <p:transition advTm="5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1.85185E-6 L -0.11145 0.45509 " pathEditMode="relative" rAng="0" ptsTypes="AA">
                                      <p:cBhvr>
                                        <p:cTn id="10" dur="1000" fill="hold"/>
                                        <p:tgtEl>
                                          <p:spTgt spid="17"/>
                                        </p:tgtEl>
                                        <p:attrNameLst>
                                          <p:attrName>ppt_x</p:attrName>
                                          <p:attrName>ppt_y</p:attrName>
                                        </p:attrNameLst>
                                      </p:cBhvr>
                                      <p:rCtr x="-5573" y="22755"/>
                                    </p:animMotion>
                                  </p:childTnLst>
                                </p:cTn>
                              </p:par>
                              <p:par>
                                <p:cTn id="11" presetID="42" presetClass="path" presetSubtype="0" accel="50000" decel="50000" fill="hold" nodeType="withEffect">
                                  <p:stCondLst>
                                    <p:cond delay="0"/>
                                  </p:stCondLst>
                                  <p:childTnLst>
                                    <p:animMotion origin="layout" path="M 1.875E-6 -3.7037E-6 L -0.1556 0.47176 " pathEditMode="relative" rAng="0" ptsTypes="AA">
                                      <p:cBhvr>
                                        <p:cTn id="12" dur="1000" fill="hold"/>
                                        <p:tgtEl>
                                          <p:spTgt spid="25"/>
                                        </p:tgtEl>
                                        <p:attrNameLst>
                                          <p:attrName>ppt_x</p:attrName>
                                          <p:attrName>ppt_y</p:attrName>
                                        </p:attrNameLst>
                                      </p:cBhvr>
                                      <p:rCtr x="-7786" y="23588"/>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46" name="Picture 45" descr="A long shot of a table&#10;&#10;AI-generated content may be incorrect.">
            <a:extLst>
              <a:ext uri="{FF2B5EF4-FFF2-40B4-BE49-F238E27FC236}">
                <a16:creationId xmlns:a16="http://schemas.microsoft.com/office/drawing/2014/main" id="{FBEFDBFC-BCA1-09D4-25CE-4588F4167EE5}"/>
              </a:ext>
            </a:extLst>
          </p:cNvPr>
          <p:cNvPicPr>
            <a:picLocks noChangeAspect="1"/>
          </p:cNvPicPr>
          <p:nvPr/>
        </p:nvPicPr>
        <p:blipFill>
          <a:blip r:embed="rId4"/>
          <a:stretch>
            <a:fillRect/>
          </a:stretch>
        </p:blipFill>
        <p:spPr>
          <a:xfrm>
            <a:off x="12936" y="0"/>
            <a:ext cx="12192000" cy="5154747"/>
          </a:xfrm>
          <a:prstGeom prst="rect">
            <a:avLst/>
          </a:prstGeom>
        </p:spPr>
      </p:pic>
      <p:pic>
        <p:nvPicPr>
          <p:cNvPr id="1026" name="Picture 2" descr="Trash Can Clip Art - Free Clip Art">
            <a:extLst>
              <a:ext uri="{FF2B5EF4-FFF2-40B4-BE49-F238E27FC236}">
                <a16:creationId xmlns:a16="http://schemas.microsoft.com/office/drawing/2014/main" id="{1CB79EC6-5175-999F-4452-15A52F1CA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5214" y="1308100"/>
            <a:ext cx="681530" cy="985344"/>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44477" y="6020851"/>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pic>
        <p:nvPicPr>
          <p:cNvPr id="4" name="Picture 3" descr="A cartoon of a child holding books&#10;&#10;AI-generated content may be incorrect.">
            <a:extLst>
              <a:ext uri="{FF2B5EF4-FFF2-40B4-BE49-F238E27FC236}">
                <a16:creationId xmlns:a16="http://schemas.microsoft.com/office/drawing/2014/main" id="{51BB109F-827C-9E7A-F319-C5D251C02F20}"/>
              </a:ext>
            </a:extLst>
          </p:cNvPr>
          <p:cNvPicPr>
            <a:picLocks noChangeAspect="1"/>
          </p:cNvPicPr>
          <p:nvPr/>
        </p:nvPicPr>
        <p:blipFill>
          <a:blip r:embed="rId6"/>
          <a:stretch>
            <a:fillRect/>
          </a:stretch>
        </p:blipFill>
        <p:spPr>
          <a:xfrm>
            <a:off x="6848010" y="3246522"/>
            <a:ext cx="3012007" cy="3012007"/>
          </a:xfrm>
          <a:prstGeom prst="rect">
            <a:avLst/>
          </a:prstGeom>
        </p:spPr>
      </p:pic>
      <p:pic>
        <p:nvPicPr>
          <p:cNvPr id="6" name="Picture 5" descr="A cartoon of a person holding a tablet&#10;&#10;AI-generated content may be incorrect.">
            <a:extLst>
              <a:ext uri="{FF2B5EF4-FFF2-40B4-BE49-F238E27FC236}">
                <a16:creationId xmlns:a16="http://schemas.microsoft.com/office/drawing/2014/main" id="{16DA9CE1-0CD1-1630-BF40-04EAFA9F6102}"/>
              </a:ext>
            </a:extLst>
          </p:cNvPr>
          <p:cNvPicPr>
            <a:picLocks noChangeAspect="1"/>
          </p:cNvPicPr>
          <p:nvPr/>
        </p:nvPicPr>
        <p:blipFill>
          <a:blip r:embed="rId7"/>
          <a:stretch>
            <a:fillRect/>
          </a:stretch>
        </p:blipFill>
        <p:spPr>
          <a:xfrm>
            <a:off x="9092843" y="735739"/>
            <a:ext cx="2575804" cy="5995403"/>
          </a:xfrm>
          <a:prstGeom prst="rect">
            <a:avLst/>
          </a:prstGeom>
        </p:spPr>
      </p:pic>
      <p:sp>
        <p:nvSpPr>
          <p:cNvPr id="58" name="Rectangle 57">
            <a:extLst>
              <a:ext uri="{FF2B5EF4-FFF2-40B4-BE49-F238E27FC236}">
                <a16:creationId xmlns:a16="http://schemas.microsoft.com/office/drawing/2014/main" id="{849844D8-605A-96B8-8F12-746FCF28E0AF}"/>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9" name="Picture 28" descr="Driftwood Dairy 10724 Lower Azusa Rd El Monte, CA Dairy Products Wholesale  - MapQuest">
            <a:extLst>
              <a:ext uri="{FF2B5EF4-FFF2-40B4-BE49-F238E27FC236}">
                <a16:creationId xmlns:a16="http://schemas.microsoft.com/office/drawing/2014/main" id="{B4CA1880-B339-252E-AF14-1650E89C5BE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2D48407-32A4-2F96-2737-929F3A28C288}"/>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61" name="TextBox 60">
            <a:extLst>
              <a:ext uri="{FF2B5EF4-FFF2-40B4-BE49-F238E27FC236}">
                <a16:creationId xmlns:a16="http://schemas.microsoft.com/office/drawing/2014/main" id="{A4FE9A34-9B99-EE2D-5826-15BF12E03F23}"/>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2" name="Group 61">
            <a:extLst>
              <a:ext uri="{FF2B5EF4-FFF2-40B4-BE49-F238E27FC236}">
                <a16:creationId xmlns:a16="http://schemas.microsoft.com/office/drawing/2014/main" id="{3CC730DB-4FD4-B94D-E4D4-FE715629C7D4}"/>
              </a:ext>
            </a:extLst>
          </p:cNvPr>
          <p:cNvGrpSpPr/>
          <p:nvPr/>
        </p:nvGrpSpPr>
        <p:grpSpPr>
          <a:xfrm>
            <a:off x="2245212" y="181325"/>
            <a:ext cx="4291450" cy="554416"/>
            <a:chOff x="-648866" y="726314"/>
            <a:chExt cx="4291450" cy="554416"/>
          </a:xfrm>
        </p:grpSpPr>
        <p:sp>
          <p:nvSpPr>
            <p:cNvPr id="63" name="Rectangle 62">
              <a:extLst>
                <a:ext uri="{FF2B5EF4-FFF2-40B4-BE49-F238E27FC236}">
                  <a16:creationId xmlns:a16="http://schemas.microsoft.com/office/drawing/2014/main" id="{F1582A16-52B8-C2CE-03A6-7A27AB5E894B}"/>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64" name="TextBox 63">
              <a:extLst>
                <a:ext uri="{FF2B5EF4-FFF2-40B4-BE49-F238E27FC236}">
                  <a16:creationId xmlns:a16="http://schemas.microsoft.com/office/drawing/2014/main" id="{4B00712B-32EA-2CE2-D770-8ECE380BB043}"/>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65" name="Picture 22" descr="Juicy Juice Veggie Orange Medley Single Serve - 4.23 Fl. Oz. - Round Eye  Supply">
            <a:extLst>
              <a:ext uri="{FF2B5EF4-FFF2-40B4-BE49-F238E27FC236}">
                <a16:creationId xmlns:a16="http://schemas.microsoft.com/office/drawing/2014/main" id="{76DC1A2F-9483-F908-56BC-55579B7B27B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Schools &amp; Foodservice - Fresh Innovations">
            <a:extLst>
              <a:ext uri="{FF2B5EF4-FFF2-40B4-BE49-F238E27FC236}">
                <a16:creationId xmlns:a16="http://schemas.microsoft.com/office/drawing/2014/main" id="{97BE7D1E-32A4-7D9C-DDA5-36871265AA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8" name="Picture 14" descr="BIG DADDY'S™ 51% WG FIESTADA Beef Stuffed Sandwich IW | CJ Schwan's">
            <a:extLst>
              <a:ext uri="{FF2B5EF4-FFF2-40B4-BE49-F238E27FC236}">
                <a16:creationId xmlns:a16="http://schemas.microsoft.com/office/drawing/2014/main" id="{17DE0566-AE35-85AC-8804-B9BFB9E019F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3209341" y="366944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4="http://schemas.microsoft.com/office/powerpoint/2010/main">
    <mc:Choice Requires="p14">
      <p:transition p14:dur="0" advTm="54603"/>
    </mc:Choice>
    <mc:Fallback xmlns="">
      <p:transition advTm="5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7.40741E-7 L 0.12213 0.50301 " pathEditMode="relative" rAng="0" ptsTypes="AA">
                                      <p:cBhvr>
                                        <p:cTn id="10" dur="1000" fill="hold"/>
                                        <p:tgtEl>
                                          <p:spTgt spid="67"/>
                                        </p:tgtEl>
                                        <p:attrNameLst>
                                          <p:attrName>ppt_x</p:attrName>
                                          <p:attrName>ppt_y</p:attrName>
                                        </p:attrNameLst>
                                      </p:cBhvr>
                                      <p:rCtr x="6107" y="25139"/>
                                    </p:animMotion>
                                  </p:childTnLst>
                                </p:cTn>
                              </p:par>
                              <p:par>
                                <p:cTn id="11" presetID="42" presetClass="path" presetSubtype="0" accel="50000" decel="50000" fill="hold" nodeType="withEffect">
                                  <p:stCondLst>
                                    <p:cond delay="0"/>
                                  </p:stCondLst>
                                  <p:childTnLst>
                                    <p:animMotion origin="layout" path="M 3.125E-6 -1.48148E-6 L 0.10846 0.51783 " pathEditMode="relative" rAng="0" ptsTypes="AA">
                                      <p:cBhvr>
                                        <p:cTn id="12" dur="1000" fill="hold"/>
                                        <p:tgtEl>
                                          <p:spTgt spid="65"/>
                                        </p:tgtEl>
                                        <p:attrNameLst>
                                          <p:attrName>ppt_x</p:attrName>
                                          <p:attrName>ppt_y</p:attrName>
                                        </p:attrNameLst>
                                      </p:cBhvr>
                                      <p:rCtr x="5417" y="25880"/>
                                    </p:animMotion>
                                  </p:childTnLst>
                                </p:cTn>
                              </p:par>
                              <p:par>
                                <p:cTn id="13" presetID="42" presetClass="path" presetSubtype="0" accel="50000" decel="50000" fill="hold" nodeType="withEffect">
                                  <p:stCondLst>
                                    <p:cond delay="0"/>
                                  </p:stCondLst>
                                  <p:childTnLst>
                                    <p:animMotion origin="layout" path="M -4.375E-6 -1.85185E-6 L 0.13373 0.51806 " pathEditMode="relative" rAng="0" ptsTypes="AA">
                                      <p:cBhvr>
                                        <p:cTn id="14" dur="1000" fill="hold"/>
                                        <p:tgtEl>
                                          <p:spTgt spid="59"/>
                                        </p:tgtEl>
                                        <p:attrNameLst>
                                          <p:attrName>ppt_x</p:attrName>
                                          <p:attrName>ppt_y</p:attrName>
                                        </p:attrNameLst>
                                      </p:cBhvr>
                                      <p:rCtr x="6680" y="25903"/>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D5EC63-83FB-9286-9B2F-C5FA7A072B0F}"/>
              </a:ext>
            </a:extLst>
          </p:cNvPr>
          <p:cNvGrpSpPr/>
          <p:nvPr/>
        </p:nvGrpSpPr>
        <p:grpSpPr>
          <a:xfrm>
            <a:off x="-222609" y="-1270454"/>
            <a:ext cx="12458700" cy="6175623"/>
            <a:chOff x="0" y="-1457325"/>
            <a:chExt cx="12458700" cy="6175623"/>
          </a:xfrm>
        </p:grpSpPr>
        <p:pic>
          <p:nvPicPr>
            <p:cNvPr id="9" name="Picture 8">
              <a:extLst>
                <a:ext uri="{FF2B5EF4-FFF2-40B4-BE49-F238E27FC236}">
                  <a16:creationId xmlns:a16="http://schemas.microsoft.com/office/drawing/2014/main" id="{367284E4-2FAC-F18F-DB97-A53695E68D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0" name="Rectangle 9">
              <a:extLst>
                <a:ext uri="{FF2B5EF4-FFF2-40B4-BE49-F238E27FC236}">
                  <a16:creationId xmlns:a16="http://schemas.microsoft.com/office/drawing/2014/main" id="{B820521A-17CB-1C51-ABC4-0E86E5C0E680}"/>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A1CD25-CB0A-A69C-2DA7-62AC39628967}"/>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D1D587-B115-EA2E-F1E5-47224D23316C}"/>
                </a:ext>
              </a:extLst>
            </p:cNvPr>
            <p:cNvSpPr/>
            <p:nvPr/>
          </p:nvSpPr>
          <p:spPr>
            <a:xfrm>
              <a:off x="1809750" y="3493507"/>
              <a:ext cx="1676400" cy="923925"/>
            </a:xfrm>
            <a:prstGeom prst="rect">
              <a:avLst/>
            </a:prstGeom>
            <a:blipFill dpi="0" rotWithShape="1">
              <a:blip r:embed="rId4">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E43BC611-E972-BB3F-B5B7-52D6C2E40D5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Input 15">
              <a:extLst>
                <a:ext uri="{FF2B5EF4-FFF2-40B4-BE49-F238E27FC236}">
                  <a16:creationId xmlns:a16="http://schemas.microsoft.com/office/drawing/2014/main" id="{589739DE-1911-8AE3-B569-822D0AA82552}"/>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Input 16">
              <a:extLst>
                <a:ext uri="{FF2B5EF4-FFF2-40B4-BE49-F238E27FC236}">
                  <a16:creationId xmlns:a16="http://schemas.microsoft.com/office/drawing/2014/main" id="{1BFBFE58-0347-383C-5709-76B67312A05A}"/>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3D322D9-6FEA-FBEA-6E15-AA535A37C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34EA1BA-60B3-456A-FCEA-4A56535BD736}"/>
              </a:ext>
            </a:extLst>
          </p:cNvPr>
          <p:cNvPicPr>
            <a:picLocks noChangeAspect="1"/>
          </p:cNvPicPr>
          <p:nvPr/>
        </p:nvPicPr>
        <p:blipFill>
          <a:blip r:embed="rId7"/>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1" name="Picture 20" descr="A screenshot of a computer&#10;&#10;Description automatically generated">
            <a:extLst>
              <a:ext uri="{FF2B5EF4-FFF2-40B4-BE49-F238E27FC236}">
                <a16:creationId xmlns:a16="http://schemas.microsoft.com/office/drawing/2014/main" id="{88C883D5-76D6-9C90-F7C3-C01A40C0DFCB}"/>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grpSp>
        <p:nvGrpSpPr>
          <p:cNvPr id="27" name="Group 26"/>
          <p:cNvGrpSpPr/>
          <p:nvPr/>
        </p:nvGrpSpPr>
        <p:grpSpPr>
          <a:xfrm>
            <a:off x="1544933" y="61675"/>
            <a:ext cx="5152767" cy="5177481"/>
            <a:chOff x="4644189" y="3019926"/>
            <a:chExt cx="4333862" cy="3659066"/>
          </a:xfrm>
        </p:grpSpPr>
        <p:sp>
          <p:nvSpPr>
            <p:cNvPr id="25" name="Rectangle 24"/>
            <p:cNvSpPr/>
            <p:nvPr/>
          </p:nvSpPr>
          <p:spPr>
            <a:xfrm>
              <a:off x="4644189" y="3019926"/>
              <a:ext cx="4333862" cy="3659066"/>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139321"/>
              <a:ext cx="4107401" cy="2478447"/>
            </a:xfrm>
            <a:prstGeom prst="rect">
              <a:avLst/>
            </a:prstGeom>
            <a:solidFill>
              <a:srgbClr val="7F0000"/>
            </a:solidFill>
            <a:ln>
              <a:noFill/>
            </a:ln>
          </p:spPr>
          <p:txBody>
            <a:bodyPr wrap="square" rtlCol="0">
              <a:spAutoFit/>
            </a:bodyPr>
            <a:lstStyle/>
            <a:p>
              <a:pPr algn="ctr"/>
              <a:r>
                <a:rPr lang="en-US" sz="40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pPr marL="285750" indent="-285750">
                <a:buFont typeface="Wingdings" panose="05000000000000000000" pitchFamily="2" charset="2"/>
                <a:buChar char="Ø"/>
              </a:pPr>
              <a:endParaRPr lang="en-US" sz="2000" dirty="0">
                <a:solidFill>
                  <a:schemeClr val="bg1"/>
                </a:solidFill>
                <a:latin typeface="Century Gothic" panose="020B0502020202020204" pitchFamily="34" charset="0"/>
              </a:endParaRPr>
            </a:p>
            <a:p>
              <a:pPr marL="285750" indent="-285750">
                <a:buFont typeface="Wingdings" panose="05000000000000000000" pitchFamily="2" charset="2"/>
                <a:buChar char="Ø"/>
              </a:pPr>
              <a:endParaRPr lang="en-US" sz="2000" dirty="0">
                <a:solidFill>
                  <a:schemeClr val="bg1"/>
                </a:solidFill>
                <a:latin typeface="Century Gothic" panose="020B0502020202020204" pitchFamily="34" charset="0"/>
              </a:endParaRPr>
            </a:p>
          </p:txBody>
        </p:sp>
      </p:grpSp>
      <p:pic>
        <p:nvPicPr>
          <p:cNvPr id="18" name="Picture 17">
            <a:extLst>
              <a:ext uri="{FF2B5EF4-FFF2-40B4-BE49-F238E27FC236}">
                <a16:creationId xmlns:a16="http://schemas.microsoft.com/office/drawing/2014/main" id="{3AC8B42B-F72A-A79E-2D65-EBAEE4CBCE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FB1B1BC2-83AA-321F-3334-4BDD47D4113A}"/>
              </a:ext>
            </a:extLst>
          </p:cNvPr>
          <p:cNvGrpSpPr/>
          <p:nvPr/>
        </p:nvGrpSpPr>
        <p:grpSpPr>
          <a:xfrm>
            <a:off x="5606539" y="890943"/>
            <a:ext cx="3527204" cy="5761124"/>
            <a:chOff x="14049684" y="-1560038"/>
            <a:chExt cx="5183803" cy="8954031"/>
          </a:xfrm>
        </p:grpSpPr>
        <p:sp>
          <p:nvSpPr>
            <p:cNvPr id="23" name="Oval 22">
              <a:extLst>
                <a:ext uri="{FF2B5EF4-FFF2-40B4-BE49-F238E27FC236}">
                  <a16:creationId xmlns:a16="http://schemas.microsoft.com/office/drawing/2014/main" id="{DBA0F602-29DD-C46F-DAB4-D8373DABE2E6}"/>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AD53C94C-E3D7-F13F-0EFD-7BD3A22A3A7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4="http://schemas.microsoft.com/office/powerpoint/2010/main">
    <mc:Choice Requires="p14">
      <p:transition p14:dur="0" advTm="43139"/>
    </mc:Choice>
    <mc:Fallback xmlns="">
      <p:transition advTm="4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endParaRPr lang="en-US" altLang="en-US" sz="2400" dirty="0">
              <a:solidFill>
                <a:schemeClr val="bg1"/>
              </a:solidFill>
              <a:latin typeface="Century Gothic" panose="020B0502020202020204" pitchFamily="34" charset="0"/>
            </a:endParaRP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It is 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4="http://schemas.microsoft.com/office/powerpoint/2010/main">
    <mc:Choice Requires="p14">
      <p:transition p14:dur="0" advTm="70202"/>
    </mc:Choice>
    <mc:Fallback xmlns="">
      <p:transition advTm="7020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7221043-D4C7-37CE-6390-CE227AEFDA1C}"/>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AAB772B-E829-DBAE-1D4D-A2DA4BFC7677}"/>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3C54371C-F931-9D16-E5EE-B01815CD2B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E9851E90-D091-6CCA-8B6E-731D5F1A719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1AA00E-78EB-7453-2487-80E96083D480}"/>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4C4F35-BD28-9FD6-5889-5714584D2438}"/>
                </a:ext>
              </a:extLst>
            </p:cNvPr>
            <p:cNvSpPr/>
            <p:nvPr/>
          </p:nvSpPr>
          <p:spPr>
            <a:xfrm>
              <a:off x="1809750" y="3493507"/>
              <a:ext cx="1676400" cy="923925"/>
            </a:xfrm>
            <a:prstGeom prst="rect">
              <a:avLst/>
            </a:prstGeom>
            <a:blipFill dpi="0" rotWithShape="1">
              <a:blip r:embed="rId3">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87EE4152-2C2B-6C7A-4AA4-48142C41BF1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80C8792A-20E0-AC06-A40A-A02B65326E89}"/>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6E18EBFF-A412-27E5-0C1E-AE5C710C6F82}"/>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08437F37-F182-F732-2125-7AE4E0810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2831565F-F984-617A-8A4D-AEC0DDD584F4}"/>
              </a:ext>
            </a:extLst>
          </p:cNvPr>
          <p:cNvPicPr>
            <a:picLocks noChangeAspect="1"/>
          </p:cNvPicPr>
          <p:nvPr/>
        </p:nvPicPr>
        <p:blipFill>
          <a:blip r:embed="rId6"/>
          <a:stretch>
            <a:fillRect/>
          </a:stretch>
        </p:blipFill>
        <p:spPr>
          <a:xfrm>
            <a:off x="-26072" y="124694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AE30A9D7-5B0A-2945-C9C2-AB9E0321783B}"/>
              </a:ext>
            </a:extLst>
          </p:cNvPr>
          <p:cNvGrpSpPr/>
          <p:nvPr/>
        </p:nvGrpSpPr>
        <p:grpSpPr>
          <a:xfrm>
            <a:off x="7129822" y="1447704"/>
            <a:ext cx="1875717" cy="2076289"/>
            <a:chOff x="7954133" y="2608512"/>
            <a:chExt cx="2090827" cy="2276276"/>
          </a:xfrm>
        </p:grpSpPr>
        <p:sp>
          <p:nvSpPr>
            <p:cNvPr id="10" name="Cube 9">
              <a:extLst>
                <a:ext uri="{FF2B5EF4-FFF2-40B4-BE49-F238E27FC236}">
                  <a16:creationId xmlns:a16="http://schemas.microsoft.com/office/drawing/2014/main" id="{E8F8BA8A-4418-9C4A-A609-C66F4FA6FAA6}"/>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FA8571-CFDC-840F-5190-01B4C73C038B}"/>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D051963F-71AD-CDC7-FC07-B6989AAA6749}"/>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2AB96A7E-A680-C2DE-22AB-B0776489003C}"/>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E16FDBC-4F6D-2E3C-2D99-3C8B82310041}"/>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DBDD1029-FD0D-83E2-15F4-21C77961F7D7}"/>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47" name="Picture 46" descr="A screenshot of a computer&#10;&#10;Description automatically generated">
            <a:extLst>
              <a:ext uri="{FF2B5EF4-FFF2-40B4-BE49-F238E27FC236}">
                <a16:creationId xmlns:a16="http://schemas.microsoft.com/office/drawing/2014/main" id="{B148665E-4359-A77B-D5E2-61D29F2221DB}"/>
              </a:ext>
            </a:extLst>
          </p:cNvPr>
          <p:cNvPicPr>
            <a:picLocks noChangeAspect="1"/>
          </p:cNvPicPr>
          <p:nvPr/>
        </p:nvPicPr>
        <p:blipFill>
          <a:blip r:embed="rId9"/>
          <a:stretch>
            <a:fillRect/>
          </a:stretch>
        </p:blipFill>
        <p:spPr>
          <a:xfrm>
            <a:off x="3489876" y="196664"/>
            <a:ext cx="1153216" cy="833686"/>
          </a:xfrm>
          <a:prstGeom prst="rect">
            <a:avLst/>
          </a:prstGeom>
          <a:ln w="9525">
            <a:solidFill>
              <a:schemeClr val="accent5">
                <a:lumMod val="20000"/>
                <a:lumOff val="80000"/>
              </a:schemeClr>
            </a:solidFill>
          </a:ln>
        </p:spPr>
      </p:pic>
      <p:sp>
        <p:nvSpPr>
          <p:cNvPr id="41" name="Rectangle 40">
            <a:extLst>
              <a:ext uri="{FF2B5EF4-FFF2-40B4-BE49-F238E27FC236}">
                <a16:creationId xmlns:a16="http://schemas.microsoft.com/office/drawing/2014/main" id="{2D5349B6-C41C-357B-A073-1225C7E321B4}"/>
              </a:ext>
            </a:extLst>
          </p:cNvPr>
          <p:cNvSpPr/>
          <p:nvPr/>
        </p:nvSpPr>
        <p:spPr>
          <a:xfrm>
            <a:off x="-15096" y="385782"/>
            <a:ext cx="5412269" cy="5978338"/>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8A989ABE-4237-0935-9365-C92FE56B1533}"/>
              </a:ext>
            </a:extLst>
          </p:cNvPr>
          <p:cNvSpPr>
            <a:spLocks noGrp="1"/>
          </p:cNvSpPr>
          <p:nvPr>
            <p:ph type="title"/>
          </p:nvPr>
        </p:nvSpPr>
        <p:spPr>
          <a:xfrm>
            <a:off x="39387" y="251442"/>
            <a:ext cx="4216155" cy="1593121"/>
          </a:xfrm>
          <a:noFill/>
        </p:spPr>
        <p:txBody>
          <a:bodyPr>
            <a:normAutofit/>
          </a:bodyPr>
          <a:lstStyle/>
          <a:p>
            <a:pPr algn="l"/>
            <a:r>
              <a:rPr lang="en-US" sz="4000" dirty="0"/>
              <a:t> </a:t>
            </a:r>
            <a:r>
              <a:rPr lang="en-US" dirty="0"/>
              <a:t>Ice Blankets</a:t>
            </a:r>
            <a:endParaRPr lang="en-US" sz="7200" dirty="0"/>
          </a:p>
        </p:txBody>
      </p:sp>
      <p:sp>
        <p:nvSpPr>
          <p:cNvPr id="44" name="TextBox 43">
            <a:extLst>
              <a:ext uri="{FF2B5EF4-FFF2-40B4-BE49-F238E27FC236}">
                <a16:creationId xmlns:a16="http://schemas.microsoft.com/office/drawing/2014/main" id="{0F587C4D-CE59-B924-9ABE-3CFDEB58BB81}"/>
              </a:ext>
            </a:extLst>
          </p:cNvPr>
          <p:cNvSpPr txBox="1"/>
          <p:nvPr/>
        </p:nvSpPr>
        <p:spPr>
          <a:xfrm>
            <a:off x="61229" y="1577190"/>
            <a:ext cx="5385001" cy="1938992"/>
          </a:xfrm>
          <a:prstGeom prst="rect">
            <a:avLst/>
          </a:prstGeom>
          <a:noFill/>
        </p:spPr>
        <p:txBody>
          <a:bodyPr wrap="square">
            <a:spAutoFit/>
          </a:bodyPr>
          <a:lstStyle/>
          <a:p>
            <a:r>
              <a:rPr lang="en-US" sz="2400" dirty="0">
                <a:solidFill>
                  <a:schemeClr val="bg1"/>
                </a:solidFill>
                <a:latin typeface="Century Gothic" panose="020B0502020202020204" pitchFamily="34" charset="0"/>
              </a:rPr>
              <a:t>When packing supper meals for after school programs use the frozen ice blankets to ensure serving temperatures of cold food items.</a:t>
            </a:r>
          </a:p>
        </p:txBody>
      </p:sp>
      <p:sp>
        <p:nvSpPr>
          <p:cNvPr id="52" name="TextBox 51">
            <a:extLst>
              <a:ext uri="{FF2B5EF4-FFF2-40B4-BE49-F238E27FC236}">
                <a16:creationId xmlns:a16="http://schemas.microsoft.com/office/drawing/2014/main" id="{87A9E1C1-3074-4814-43A6-573B7AE8BD95}"/>
              </a:ext>
            </a:extLst>
          </p:cNvPr>
          <p:cNvSpPr txBox="1"/>
          <p:nvPr/>
        </p:nvSpPr>
        <p:spPr>
          <a:xfrm>
            <a:off x="7137" y="3563668"/>
            <a:ext cx="5439093" cy="2800767"/>
          </a:xfrm>
          <a:prstGeom prst="rect">
            <a:avLst/>
          </a:prstGeom>
          <a:noFill/>
        </p:spPr>
        <p:txBody>
          <a:bodyPr wrap="square">
            <a:spAutoFit/>
          </a:bodyPr>
          <a:lstStyle/>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Six (6) frozen ice blankets per insulated bag</a:t>
            </a:r>
          </a:p>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Ice packs should be refrozen daily</a:t>
            </a:r>
          </a:p>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Discard damaged (leaking, torn) ice blankets</a:t>
            </a:r>
          </a:p>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Refer to the </a:t>
            </a:r>
            <a:r>
              <a:rPr lang="en-US" sz="2200" i="1" dirty="0">
                <a:solidFill>
                  <a:schemeClr val="bg1"/>
                </a:solidFill>
                <a:latin typeface="Century Gothic" panose="020B0502020202020204" pitchFamily="34" charset="0"/>
              </a:rPr>
              <a:t>“Ice Blankets Best Practice”</a:t>
            </a:r>
            <a:r>
              <a:rPr lang="en-US" sz="2200" dirty="0">
                <a:solidFill>
                  <a:schemeClr val="bg1"/>
                </a:solidFill>
                <a:latin typeface="Century Gothic" panose="020B0502020202020204" pitchFamily="34" charset="0"/>
              </a:rPr>
              <a:t> located on the Café LA website</a:t>
            </a:r>
          </a:p>
        </p:txBody>
      </p:sp>
      <p:pic>
        <p:nvPicPr>
          <p:cNvPr id="53" name="Picture 52">
            <a:extLst>
              <a:ext uri="{FF2B5EF4-FFF2-40B4-BE49-F238E27FC236}">
                <a16:creationId xmlns:a16="http://schemas.microsoft.com/office/drawing/2014/main" id="{7DC55193-CD02-F505-CCE6-4A2CE9DF53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Apple PNG Images free Download - Pngfre">
            <a:extLst>
              <a:ext uri="{FF2B5EF4-FFF2-40B4-BE49-F238E27FC236}">
                <a16:creationId xmlns:a16="http://schemas.microsoft.com/office/drawing/2014/main" id="{90585DAB-5DEA-35EE-411F-65E798FEE2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0277" y="2698904"/>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Juicy Juice Veggie Orange Medley Single Serve - 4.23 Fl. Oz. - Round Eye  Supply">
            <a:extLst>
              <a:ext uri="{FF2B5EF4-FFF2-40B4-BE49-F238E27FC236}">
                <a16:creationId xmlns:a16="http://schemas.microsoft.com/office/drawing/2014/main" id="{3B6DA516-30D4-9E03-EC35-20DD55317B5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818333" y="26406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Juicy Juice Veggie Orange Medley Single Serve - 4.23 Fl. Oz. - Round Eye  Supply">
            <a:extLst>
              <a:ext uri="{FF2B5EF4-FFF2-40B4-BE49-F238E27FC236}">
                <a16:creationId xmlns:a16="http://schemas.microsoft.com/office/drawing/2014/main" id="{556C5E2E-1EF3-A311-1BB8-36E8136D82C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731855" y="281834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Juicy Juice Veggie Orange Medley Single Serve - 4.23 Fl. Oz. - Round Eye  Supply">
            <a:extLst>
              <a:ext uri="{FF2B5EF4-FFF2-40B4-BE49-F238E27FC236}">
                <a16:creationId xmlns:a16="http://schemas.microsoft.com/office/drawing/2014/main" id="{2034E0FB-F91E-D2E4-5E2A-D4AB4BEFE88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569777" y="29454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pple PNG Images free Download - Pngfre">
            <a:extLst>
              <a:ext uri="{FF2B5EF4-FFF2-40B4-BE49-F238E27FC236}">
                <a16:creationId xmlns:a16="http://schemas.microsoft.com/office/drawing/2014/main" id="{35935D88-57E0-A1ED-348F-C9238E875E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866" y="285753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PNG Images free Download - Pngfre">
            <a:extLst>
              <a:ext uri="{FF2B5EF4-FFF2-40B4-BE49-F238E27FC236}">
                <a16:creationId xmlns:a16="http://schemas.microsoft.com/office/drawing/2014/main" id="{F7745E52-7A2C-2D7D-650F-ED513BF197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7760" y="305918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ood Grade Acrylic Gel Ice Pack Ice Sheet Ice Cubes - Buy Ice Pack,Gel Ice,Ice Pack Sheet ...">
            <a:extLst>
              <a:ext uri="{FF2B5EF4-FFF2-40B4-BE49-F238E27FC236}">
                <a16:creationId xmlns:a16="http://schemas.microsoft.com/office/drawing/2014/main" id="{C7823381-1EDD-4A6E-53A3-51B78C2863A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972228" y="2044821"/>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ood Grade Acrylic Gel Ice Pack Ice Sheet Ice Cubes - Buy Ice Pack,Gel Ice,Ice Pack Sheet ...">
            <a:extLst>
              <a:ext uri="{FF2B5EF4-FFF2-40B4-BE49-F238E27FC236}">
                <a16:creationId xmlns:a16="http://schemas.microsoft.com/office/drawing/2014/main" id="{961336EF-1539-4B80-BD6F-EAC323F9148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852654" y="2257593"/>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ood Grade Acrylic Gel Ice Pack Ice Sheet Ice Cubes - Buy Ice Pack,Gel Ice,Ice Pack Sheet ...">
            <a:extLst>
              <a:ext uri="{FF2B5EF4-FFF2-40B4-BE49-F238E27FC236}">
                <a16:creationId xmlns:a16="http://schemas.microsoft.com/office/drawing/2014/main" id="{D2608807-2F20-D42E-31E7-B6097E5696D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638850" y="2485849"/>
            <a:ext cx="1270832" cy="12708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12745E1-FAAF-456D-F378-C8351165D705}"/>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AC62E1F-0A6D-3AB5-7B7F-1115758A38D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51818" y="2666753"/>
            <a:ext cx="402993" cy="575996"/>
          </a:xfrm>
          <a:prstGeom prst="rect">
            <a:avLst/>
          </a:prstGeom>
        </p:spPr>
      </p:pic>
      <p:grpSp>
        <p:nvGrpSpPr>
          <p:cNvPr id="24" name="Group 23">
            <a:extLst>
              <a:ext uri="{FF2B5EF4-FFF2-40B4-BE49-F238E27FC236}">
                <a16:creationId xmlns:a16="http://schemas.microsoft.com/office/drawing/2014/main" id="{532EBF2D-4102-0387-41A9-ED382E106A47}"/>
              </a:ext>
            </a:extLst>
          </p:cNvPr>
          <p:cNvGrpSpPr/>
          <p:nvPr/>
        </p:nvGrpSpPr>
        <p:grpSpPr>
          <a:xfrm>
            <a:off x="8644541" y="784413"/>
            <a:ext cx="3277982" cy="5191385"/>
            <a:chOff x="14049684" y="-1560038"/>
            <a:chExt cx="5183803" cy="8954031"/>
          </a:xfrm>
        </p:grpSpPr>
        <p:sp>
          <p:nvSpPr>
            <p:cNvPr id="25" name="Oval 24">
              <a:extLst>
                <a:ext uri="{FF2B5EF4-FFF2-40B4-BE49-F238E27FC236}">
                  <a16:creationId xmlns:a16="http://schemas.microsoft.com/office/drawing/2014/main" id="{9F23E2F2-11E1-58AF-ABF4-69E807F48867}"/>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A5F83BFE-5C0E-5ACA-D214-74DC537C9E6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456BD6D-8E6E-6129-EBAA-9E89695604E0}"/>
              </a:ext>
            </a:extLst>
          </p:cNvPr>
          <p:cNvGrpSpPr/>
          <p:nvPr/>
        </p:nvGrpSpPr>
        <p:grpSpPr>
          <a:xfrm rot="224301">
            <a:off x="10528527" y="3160318"/>
            <a:ext cx="487376" cy="119011"/>
            <a:chOff x="1488734" y="3393104"/>
            <a:chExt cx="566777" cy="147362"/>
          </a:xfrm>
        </p:grpSpPr>
        <p:sp>
          <p:nvSpPr>
            <p:cNvPr id="49" name="Rectangle 48">
              <a:extLst>
                <a:ext uri="{FF2B5EF4-FFF2-40B4-BE49-F238E27FC236}">
                  <a16:creationId xmlns:a16="http://schemas.microsoft.com/office/drawing/2014/main" id="{ECBF2128-3064-535B-C767-16AB61276BCE}"/>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516C424E-1EB7-382D-11BB-6758302D53E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68444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976 -0.00139 L 0.00976 -0.00116 C 0.00963 -0.00764 0.01107 -0.05903 0.00755 -0.08241 C 0.00612 -0.09121 0.00234 -0.10787 0.00065 -0.11459 C -0.00039 -0.11875 -0.0013 -0.12315 -0.00274 -0.12686 C -0.00391 -0.12987 -0.00599 -0.13195 -0.00729 -0.13473 C -0.00899 -0.13866 -0.0099 -0.14352 -0.01185 -0.147 C -0.01406 -0.15116 -0.01719 -0.15348 -0.01979 -0.15695 C -0.02175 -0.15973 -0.02344 -0.16274 -0.02539 -0.16505 C -0.03034 -0.1713 -0.03542 -0.17686 -0.04024 -0.18334 C -0.04258 -0.18658 -0.04935 -0.19584 -0.05156 -0.19746 C -0.05443 -0.19954 -0.05768 -0.20024 -0.06068 -0.20139 C -0.0668 -0.19977 -0.08021 -0.20209 -0.08672 -0.19144 C -0.09037 -0.18565 -0.09362 -0.1794 -0.09701 -0.17315 C -0.10807 -0.15348 -0.08828 -0.1882 -0.10274 -0.16505 C -0.10547 -0.16065 -0.10794 -0.15579 -0.11068 -0.15093 L -0.11289 -0.147 C -0.11406 -0.14167 -0.11537 -0.13635 -0.11628 -0.13079 C -0.11771 -0.12292 -0.11966 -0.10649 -0.11966 -0.10625 C -0.12005 -0.09237 -0.12005 -0.07825 -0.12084 -0.06412 C -0.12409 -0.01088 -0.12318 -0.09607 -0.12318 -0.03172 L -0.12318 -0.03149 " pathEditMode="relative" rAng="0" ptsTypes="AAAAAAAAAAAAAAAAAAAAAA">
                                      <p:cBhvr>
                                        <p:cTn id="6" dur="2000" fill="hold"/>
                                        <p:tgtEl>
                                          <p:spTgt spid="55"/>
                                        </p:tgtEl>
                                        <p:attrNameLst>
                                          <p:attrName>ppt_x</p:attrName>
                                          <p:attrName>ppt_y</p:attrName>
                                        </p:attrNameLst>
                                      </p:cBhvr>
                                      <p:rCtr x="-6654" y="-100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2187 -0.00625 L -0.02187 -0.00602 C -0.022 -0.0125 -0.02057 -0.06389 -0.02409 -0.08727 C -0.02552 -0.09607 -0.0293 -0.11273 -0.03099 -0.11945 C -0.03203 -0.12361 -0.03294 -0.12801 -0.03437 -0.13171 C -0.03555 -0.13472 -0.03763 -0.13681 -0.03893 -0.13958 C -0.04062 -0.14352 -0.04153 -0.14838 -0.04349 -0.15185 C -0.0457 -0.15602 -0.04883 -0.15833 -0.05143 -0.16181 C -0.05338 -0.16458 -0.05508 -0.16759 -0.05703 -0.16991 C -0.06198 -0.17616 -0.06706 -0.18171 -0.07187 -0.1882 C -0.07422 -0.19144 -0.08099 -0.2007 -0.0832 -0.20232 C -0.08607 -0.2044 -0.08932 -0.20509 -0.09232 -0.20625 C -0.09844 -0.20463 -0.11185 -0.20695 -0.11836 -0.1963 C -0.122 -0.19051 -0.12526 -0.18426 -0.12864 -0.17801 C -0.13971 -0.15833 -0.11992 -0.19306 -0.13437 -0.16991 C -0.13711 -0.16551 -0.13958 -0.16065 -0.14232 -0.15579 L -0.14453 -0.15185 C -0.1457 -0.14653 -0.147 -0.14121 -0.14791 -0.13565 C -0.14935 -0.12778 -0.1513 -0.11134 -0.1513 -0.11111 C -0.15169 -0.09722 -0.15169 -0.0831 -0.15247 -0.06898 C -0.15573 -0.01574 -0.15482 -0.10093 -0.15482 -0.03658 L -0.15482 -0.03634 " pathEditMode="relative" rAng="0" ptsTypes="AAAAAAAAAAAAAAAAAAAAAA">
                                      <p:cBhvr>
                                        <p:cTn id="12" dur="2000" fill="hold"/>
                                        <p:tgtEl>
                                          <p:spTgt spid="56"/>
                                        </p:tgtEl>
                                        <p:attrNameLst>
                                          <p:attrName>ppt_x</p:attrName>
                                          <p:attrName>ppt_y</p:attrName>
                                        </p:attrNameLst>
                                      </p:cBhvr>
                                      <p:rCtr x="-6654" y="-10000"/>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01159 0.00208 L -0.01159 0.00231 C -0.01172 -0.00417 -0.01029 -0.05556 -0.01381 -0.07894 C -0.01524 -0.08773 -0.01901 -0.1044 -0.02071 -0.11111 C -0.02175 -0.11528 -0.02266 -0.11968 -0.02409 -0.12338 C -0.02526 -0.12639 -0.02735 -0.12848 -0.02865 -0.13125 C -0.03034 -0.13519 -0.03125 -0.14005 -0.03321 -0.14352 C -0.03542 -0.14769 -0.03855 -0.15 -0.04115 -0.15348 C -0.0431 -0.15625 -0.0448 -0.15926 -0.04675 -0.16158 C -0.0517 -0.16783 -0.05677 -0.17338 -0.06159 -0.17986 C -0.06394 -0.1831 -0.07071 -0.19236 -0.07292 -0.19398 C -0.07579 -0.19607 -0.07904 -0.19676 -0.08204 -0.19792 C -0.08816 -0.1963 -0.10157 -0.19861 -0.10808 -0.18797 C -0.11172 -0.18218 -0.11498 -0.17593 -0.11836 -0.16968 C -0.12943 -0.15 -0.10964 -0.18473 -0.12409 -0.16158 C -0.12683 -0.15718 -0.1293 -0.15232 -0.13204 -0.14746 L -0.13425 -0.14352 C -0.13542 -0.1382 -0.13672 -0.13287 -0.13763 -0.12732 C -0.13907 -0.11945 -0.14102 -0.10301 -0.14102 -0.10278 C -0.14141 -0.08889 -0.14141 -0.07477 -0.14219 -0.06065 C -0.14545 -0.00741 -0.14454 -0.0926 -0.14454 -0.02824 L -0.14454 -0.02801 " pathEditMode="relative" rAng="0" ptsTypes="AAAAAAAAAAAAAAAAAAAAAA">
                                      <p:cBhvr>
                                        <p:cTn id="18" dur="2000" fill="hold"/>
                                        <p:tgtEl>
                                          <p:spTgt spid="57"/>
                                        </p:tgtEl>
                                        <p:attrNameLst>
                                          <p:attrName>ppt_x</p:attrName>
                                          <p:attrName>ppt_y</p:attrName>
                                        </p:attrNameLst>
                                      </p:cBhvr>
                                      <p:rCtr x="-6654" y="-10000"/>
                                    </p:animMotion>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202E77-AC5A-46B1-3858-D3A1F48CDDCC}"/>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016A40C9-1961-5EDD-09AF-B3D8E8C9F6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3D08D538-1C5C-B2A9-F0C2-C0B9CD3BA24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59C02-EDF7-742B-1E00-E92C2FD74C82}"/>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A5565-62A2-EA06-AFF4-F1EE1E39CE42}"/>
                </a:ext>
              </a:extLst>
            </p:cNvPr>
            <p:cNvSpPr/>
            <p:nvPr/>
          </p:nvSpPr>
          <p:spPr>
            <a:xfrm>
              <a:off x="1809750" y="3493507"/>
              <a:ext cx="1676400" cy="923925"/>
            </a:xfrm>
            <a:prstGeom prst="rect">
              <a:avLst/>
            </a:prstGeom>
            <a:blipFill dpi="0" rotWithShape="1">
              <a:blip r:embed="rId3">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98E8C206-8E44-E556-8D07-58BB30A6B7A9}"/>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655C833D-9248-DB81-93AF-580923B47B68}"/>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9132A2B-8613-A9D6-B37D-2A21F2372D78}"/>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26C6D8BB-8F58-DC4E-55F3-958910494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D550905-638F-E865-B9AC-4C42E4470106}"/>
              </a:ext>
            </a:extLst>
          </p:cNvPr>
          <p:cNvPicPr>
            <a:picLocks noChangeAspect="1"/>
          </p:cNvPicPr>
          <p:nvPr/>
        </p:nvPicPr>
        <p:blipFill>
          <a:blip r:embed="rId6"/>
          <a:stretch>
            <a:fillRect/>
          </a:stretch>
        </p:blipFill>
        <p:spPr>
          <a:xfrm>
            <a:off x="-13839" y="1282278"/>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9E54C89-CC8F-FEE6-2DED-B907DAC05631}"/>
              </a:ext>
            </a:extLst>
          </p:cNvPr>
          <p:cNvGrpSpPr/>
          <p:nvPr/>
        </p:nvGrpSpPr>
        <p:grpSpPr>
          <a:xfrm>
            <a:off x="7156992" y="1430254"/>
            <a:ext cx="1875717" cy="2076289"/>
            <a:chOff x="7954133" y="2608512"/>
            <a:chExt cx="2090827" cy="2276276"/>
          </a:xfrm>
        </p:grpSpPr>
        <p:sp>
          <p:nvSpPr>
            <p:cNvPr id="10" name="Cube 9">
              <a:extLst>
                <a:ext uri="{FF2B5EF4-FFF2-40B4-BE49-F238E27FC236}">
                  <a16:creationId xmlns:a16="http://schemas.microsoft.com/office/drawing/2014/main" id="{2DEA1E87-3DB2-0F4F-0A04-4B7646868AEB}"/>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5F5730-88B4-40E5-81BB-553B01EB8DD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CB87144C-B49C-6FED-DF12-A62D6FF7E50A}"/>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8DFAD711-ABB0-DDFE-901E-406A875BED47}"/>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3F1D740-BFA9-A62C-F0C7-B04B6695B66E}"/>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71B7280-2CC5-0D4C-8ACD-8A533564B750}"/>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8" name="Picture 7" descr="A white package with black text&#10;&#10;Description automatically generated">
            <a:extLst>
              <a:ext uri="{FF2B5EF4-FFF2-40B4-BE49-F238E27FC236}">
                <a16:creationId xmlns:a16="http://schemas.microsoft.com/office/drawing/2014/main" id="{487675ED-FE8B-EF31-ACE8-2DA340C003C3}"/>
              </a:ext>
            </a:extLst>
          </p:cNvPr>
          <p:cNvPicPr>
            <a:picLocks noChangeAspect="1"/>
          </p:cNvPicPr>
          <p:nvPr/>
        </p:nvPicPr>
        <p:blipFill>
          <a:blip r:embed="rId9"/>
          <a:stretch>
            <a:fillRect/>
          </a:stretch>
        </p:blipFill>
        <p:spPr>
          <a:xfrm rot="476097">
            <a:off x="8759294" y="2900857"/>
            <a:ext cx="1433431" cy="695840"/>
          </a:xfrm>
          <a:prstGeom prst="rect">
            <a:avLst/>
          </a:prstGeom>
        </p:spPr>
      </p:pic>
      <p:pic>
        <p:nvPicPr>
          <p:cNvPr id="27" name="Picture 26" descr="Tony's 4&quot; Round Galaxy Cheese Pizza Case | FoodServiceDirect">
            <a:extLst>
              <a:ext uri="{FF2B5EF4-FFF2-40B4-BE49-F238E27FC236}">
                <a16:creationId xmlns:a16="http://schemas.microsoft.com/office/drawing/2014/main" id="{5596F24C-C73D-0B0D-3701-FDF059243E8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99485" y="2785622"/>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Tony's 4&quot; Round Galaxy Cheese Pizza Case | FoodServiceDirect">
            <a:extLst>
              <a:ext uri="{FF2B5EF4-FFF2-40B4-BE49-F238E27FC236}">
                <a16:creationId xmlns:a16="http://schemas.microsoft.com/office/drawing/2014/main" id="{7B0DBFA6-3489-2052-D19A-3FF93E56277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28381" y="2748802"/>
            <a:ext cx="526182" cy="52895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Tony's 4&quot; Round Galaxy Cheese Pizza Case | FoodServiceDirect">
            <a:extLst>
              <a:ext uri="{FF2B5EF4-FFF2-40B4-BE49-F238E27FC236}">
                <a16:creationId xmlns:a16="http://schemas.microsoft.com/office/drawing/2014/main" id="{B6A70EF2-89F6-7395-2D11-88A93D3007D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23286" y="2952156"/>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Tony's 4&quot; Round Galaxy Cheese Pizza Case | FoodServiceDirect">
            <a:extLst>
              <a:ext uri="{FF2B5EF4-FFF2-40B4-BE49-F238E27FC236}">
                <a16:creationId xmlns:a16="http://schemas.microsoft.com/office/drawing/2014/main" id="{CFB08A2C-E4D2-E0B1-3FF0-279CE8B09E1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46413" y="2919498"/>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Tony's 4&quot; Round Galaxy Cheese Pizza Case | FoodServiceDirect">
            <a:extLst>
              <a:ext uri="{FF2B5EF4-FFF2-40B4-BE49-F238E27FC236}">
                <a16:creationId xmlns:a16="http://schemas.microsoft.com/office/drawing/2014/main" id="{B943F6C3-7F9E-07A6-7FDF-7AF44753611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00516" y="3106751"/>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Tony's 4&quot; Round Galaxy Cheese Pizza Case | FoodServiceDirect">
            <a:extLst>
              <a:ext uri="{FF2B5EF4-FFF2-40B4-BE49-F238E27FC236}">
                <a16:creationId xmlns:a16="http://schemas.microsoft.com/office/drawing/2014/main" id="{0AA1BA6E-C721-603E-E54D-64A071FB7E6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07603" y="3077569"/>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6" descr="Tony's 4&quot; Round Galaxy Cheese Pizza Case | FoodServiceDirect">
            <a:extLst>
              <a:ext uri="{FF2B5EF4-FFF2-40B4-BE49-F238E27FC236}">
                <a16:creationId xmlns:a16="http://schemas.microsoft.com/office/drawing/2014/main" id="{A215A364-3D64-264B-0C49-56DEE9A3250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90984" y="185543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6" descr="Tony's 4&quot; Round Galaxy Cheese Pizza Case | FoodServiceDirect">
            <a:extLst>
              <a:ext uri="{FF2B5EF4-FFF2-40B4-BE49-F238E27FC236}">
                <a16:creationId xmlns:a16="http://schemas.microsoft.com/office/drawing/2014/main" id="{9A0DB5E5-1B07-EC70-DBFD-3BBF7CC07C3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97094" y="1821447"/>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6" descr="Tony's 4&quot; Round Galaxy Cheese Pizza Case | FoodServiceDirect">
            <a:extLst>
              <a:ext uri="{FF2B5EF4-FFF2-40B4-BE49-F238E27FC236}">
                <a16:creationId xmlns:a16="http://schemas.microsoft.com/office/drawing/2014/main" id="{99E8D095-6A73-7105-5002-7FAB54C1166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66155" y="1948322"/>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6" descr="Tony's 4&quot; Round Galaxy Cheese Pizza Case | FoodServiceDirect">
            <a:extLst>
              <a:ext uri="{FF2B5EF4-FFF2-40B4-BE49-F238E27FC236}">
                <a16:creationId xmlns:a16="http://schemas.microsoft.com/office/drawing/2014/main" id="{6029BB3A-4EBC-A401-A072-F62C5D61C9B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47650" y="190646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6" descr="Tony's 4&quot; Round Galaxy Cheese Pizza Case | FoodServiceDirect">
            <a:extLst>
              <a:ext uri="{FF2B5EF4-FFF2-40B4-BE49-F238E27FC236}">
                <a16:creationId xmlns:a16="http://schemas.microsoft.com/office/drawing/2014/main" id="{7154D192-B79F-DBA5-4FA5-8529F49AF45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177882" y="197553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6" descr="Tony's 4&quot; Round Galaxy Cheese Pizza Case | FoodServiceDirect">
            <a:extLst>
              <a:ext uri="{FF2B5EF4-FFF2-40B4-BE49-F238E27FC236}">
                <a16:creationId xmlns:a16="http://schemas.microsoft.com/office/drawing/2014/main" id="{538D45CF-D7AE-26C0-8752-7A621DDF270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777718" y="198339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1FE82BF-46D3-DD43-1B82-EAEE5490247C}"/>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934794F-E276-4C52-423B-02DBB1AE9A2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92155" y="2725283"/>
            <a:ext cx="402993" cy="575996"/>
          </a:xfrm>
          <a:prstGeom prst="rect">
            <a:avLst/>
          </a:prstGeom>
        </p:spPr>
      </p:pic>
      <p:pic>
        <p:nvPicPr>
          <p:cNvPr id="47" name="Picture 46" descr="A screenshot of a computer&#10;&#10;Description automatically generated">
            <a:extLst>
              <a:ext uri="{FF2B5EF4-FFF2-40B4-BE49-F238E27FC236}">
                <a16:creationId xmlns:a16="http://schemas.microsoft.com/office/drawing/2014/main" id="{EB0A141A-EA30-5941-F826-447FF6F282AF}"/>
              </a:ext>
            </a:extLst>
          </p:cNvPr>
          <p:cNvPicPr>
            <a:picLocks noChangeAspect="1"/>
          </p:cNvPicPr>
          <p:nvPr/>
        </p:nvPicPr>
        <p:blipFill>
          <a:blip r:embed="rId12"/>
          <a:stretch>
            <a:fillRect/>
          </a:stretch>
        </p:blipFill>
        <p:spPr>
          <a:xfrm>
            <a:off x="3476037" y="-261879"/>
            <a:ext cx="1153216" cy="833686"/>
          </a:xfrm>
          <a:prstGeom prst="rect">
            <a:avLst/>
          </a:prstGeom>
          <a:ln w="9525">
            <a:solidFill>
              <a:schemeClr val="accent5">
                <a:lumMod val="20000"/>
                <a:lumOff val="80000"/>
              </a:schemeClr>
            </a:solidFill>
          </a:ln>
        </p:spPr>
      </p:pic>
      <p:sp>
        <p:nvSpPr>
          <p:cNvPr id="41" name="Rectangle 40">
            <a:extLst>
              <a:ext uri="{FF2B5EF4-FFF2-40B4-BE49-F238E27FC236}">
                <a16:creationId xmlns:a16="http://schemas.microsoft.com/office/drawing/2014/main" id="{3D2312F3-3D09-E582-1B62-F7590B52B46F}"/>
              </a:ext>
            </a:extLst>
          </p:cNvPr>
          <p:cNvSpPr/>
          <p:nvPr/>
        </p:nvSpPr>
        <p:spPr>
          <a:xfrm>
            <a:off x="-2863" y="303457"/>
            <a:ext cx="5412269" cy="60960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34ADE55E-5C15-5A6D-B401-E76716489216}"/>
              </a:ext>
            </a:extLst>
          </p:cNvPr>
          <p:cNvSpPr>
            <a:spLocks noGrp="1"/>
          </p:cNvSpPr>
          <p:nvPr>
            <p:ph type="title"/>
          </p:nvPr>
        </p:nvSpPr>
        <p:spPr>
          <a:xfrm>
            <a:off x="20251" y="217006"/>
            <a:ext cx="5375316" cy="1593121"/>
          </a:xfrm>
          <a:noFill/>
        </p:spPr>
        <p:txBody>
          <a:bodyPr>
            <a:normAutofit/>
          </a:bodyPr>
          <a:lstStyle/>
          <a:p>
            <a:pPr algn="l"/>
            <a:r>
              <a:rPr lang="en-US" dirty="0"/>
              <a:t>Hot Gel Packs</a:t>
            </a:r>
            <a:endParaRPr lang="en-US" sz="19900" dirty="0"/>
          </a:p>
        </p:txBody>
      </p:sp>
      <p:sp>
        <p:nvSpPr>
          <p:cNvPr id="44" name="TextBox 43">
            <a:extLst>
              <a:ext uri="{FF2B5EF4-FFF2-40B4-BE49-F238E27FC236}">
                <a16:creationId xmlns:a16="http://schemas.microsoft.com/office/drawing/2014/main" id="{CCE29976-10AF-FE96-2CDE-947BB591FCF0}"/>
              </a:ext>
            </a:extLst>
          </p:cNvPr>
          <p:cNvSpPr txBox="1"/>
          <p:nvPr/>
        </p:nvSpPr>
        <p:spPr>
          <a:xfrm>
            <a:off x="-28311" y="1770344"/>
            <a:ext cx="5385001" cy="1569660"/>
          </a:xfrm>
          <a:prstGeom prst="rect">
            <a:avLst/>
          </a:prstGeom>
          <a:noFill/>
        </p:spPr>
        <p:txBody>
          <a:bodyPr wrap="square">
            <a:spAutoFit/>
          </a:bodyPr>
          <a:lstStyle/>
          <a:p>
            <a:r>
              <a:rPr lang="en-US" sz="2400" dirty="0">
                <a:solidFill>
                  <a:schemeClr val="bg1"/>
                </a:solidFill>
                <a:latin typeface="Century Gothic" panose="020B0502020202020204" pitchFamily="34" charset="0"/>
              </a:rPr>
              <a:t>When packing supper meals for after school programs use the hot gel packs to ensure our serving temperatures of hot food items.</a:t>
            </a:r>
          </a:p>
        </p:txBody>
      </p:sp>
      <p:sp>
        <p:nvSpPr>
          <p:cNvPr id="52" name="TextBox 51">
            <a:extLst>
              <a:ext uri="{FF2B5EF4-FFF2-40B4-BE49-F238E27FC236}">
                <a16:creationId xmlns:a16="http://schemas.microsoft.com/office/drawing/2014/main" id="{8486C3E3-AC94-3480-1021-1646C6828916}"/>
              </a:ext>
            </a:extLst>
          </p:cNvPr>
          <p:cNvSpPr txBox="1"/>
          <p:nvPr/>
        </p:nvSpPr>
        <p:spPr>
          <a:xfrm>
            <a:off x="-28622" y="3471709"/>
            <a:ext cx="5398430" cy="2800767"/>
          </a:xfrm>
          <a:prstGeom prst="rect">
            <a:avLst/>
          </a:prstGeom>
          <a:noFill/>
        </p:spPr>
        <p:txBody>
          <a:bodyPr wrap="square">
            <a:spAutoFit/>
          </a:bodyPr>
          <a:lstStyle/>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Two (2) hot packs per insulated bag</a:t>
            </a:r>
          </a:p>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Wear cotton gloves when handling heated hot gel packs</a:t>
            </a:r>
          </a:p>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Discard damaged hot gel packs</a:t>
            </a:r>
          </a:p>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Refer to the </a:t>
            </a:r>
            <a:r>
              <a:rPr lang="en-US" sz="2200" i="1" dirty="0">
                <a:solidFill>
                  <a:schemeClr val="bg1"/>
                </a:solidFill>
                <a:latin typeface="Century Gothic" panose="020B0502020202020204" pitchFamily="34" charset="0"/>
              </a:rPr>
              <a:t>“Hot Gel Packs Best Practice” </a:t>
            </a:r>
            <a:r>
              <a:rPr lang="en-US" sz="2200" dirty="0">
                <a:solidFill>
                  <a:schemeClr val="bg1"/>
                </a:solidFill>
                <a:latin typeface="Century Gothic" panose="020B0502020202020204" pitchFamily="34" charset="0"/>
              </a:rPr>
              <a:t>located on the Café LA website for additional information</a:t>
            </a:r>
          </a:p>
        </p:txBody>
      </p:sp>
      <p:pic>
        <p:nvPicPr>
          <p:cNvPr id="53" name="Picture 52">
            <a:extLst>
              <a:ext uri="{FF2B5EF4-FFF2-40B4-BE49-F238E27FC236}">
                <a16:creationId xmlns:a16="http://schemas.microsoft.com/office/drawing/2014/main" id="{D18D4235-22AD-6F29-BB39-17EFBC4282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4" name="Picture 53" descr="A white package with black text&#10;&#10;Description automatically generated">
            <a:extLst>
              <a:ext uri="{FF2B5EF4-FFF2-40B4-BE49-F238E27FC236}">
                <a16:creationId xmlns:a16="http://schemas.microsoft.com/office/drawing/2014/main" id="{9ED97726-33CA-D1FB-2A3A-269D219DDB9E}"/>
              </a:ext>
            </a:extLst>
          </p:cNvPr>
          <p:cNvPicPr>
            <a:picLocks noChangeAspect="1"/>
          </p:cNvPicPr>
          <p:nvPr/>
        </p:nvPicPr>
        <p:blipFill>
          <a:blip r:embed="rId9"/>
          <a:stretch>
            <a:fillRect/>
          </a:stretch>
        </p:blipFill>
        <p:spPr>
          <a:xfrm rot="476097">
            <a:off x="8797430" y="2712599"/>
            <a:ext cx="1433431" cy="695840"/>
          </a:xfrm>
          <a:prstGeom prst="rect">
            <a:avLst/>
          </a:prstGeom>
        </p:spPr>
      </p:pic>
      <p:grpSp>
        <p:nvGrpSpPr>
          <p:cNvPr id="24" name="Group 23">
            <a:extLst>
              <a:ext uri="{FF2B5EF4-FFF2-40B4-BE49-F238E27FC236}">
                <a16:creationId xmlns:a16="http://schemas.microsoft.com/office/drawing/2014/main" id="{1558A706-6B33-31B1-75B9-78D565D5EC34}"/>
              </a:ext>
            </a:extLst>
          </p:cNvPr>
          <p:cNvGrpSpPr/>
          <p:nvPr/>
        </p:nvGrpSpPr>
        <p:grpSpPr>
          <a:xfrm>
            <a:off x="8808154" y="594324"/>
            <a:ext cx="3277982" cy="5191385"/>
            <a:chOff x="14049684" y="-1560038"/>
            <a:chExt cx="5183803" cy="8954031"/>
          </a:xfrm>
        </p:grpSpPr>
        <p:sp>
          <p:nvSpPr>
            <p:cNvPr id="25" name="Oval 24">
              <a:extLst>
                <a:ext uri="{FF2B5EF4-FFF2-40B4-BE49-F238E27FC236}">
                  <a16:creationId xmlns:a16="http://schemas.microsoft.com/office/drawing/2014/main" id="{07ED0212-1FDC-F3B2-DB07-CA1975D1EB6E}"/>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446EF639-CD2D-F0E2-28E7-E9C74C61A1E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6163CCD4-47F2-425C-7655-35199FB062A5}"/>
              </a:ext>
            </a:extLst>
          </p:cNvPr>
          <p:cNvGrpSpPr/>
          <p:nvPr/>
        </p:nvGrpSpPr>
        <p:grpSpPr>
          <a:xfrm rot="224301">
            <a:off x="10607959" y="2942796"/>
            <a:ext cx="487376" cy="119011"/>
            <a:chOff x="1488734" y="3393104"/>
            <a:chExt cx="566777" cy="147362"/>
          </a:xfrm>
        </p:grpSpPr>
        <p:sp>
          <p:nvSpPr>
            <p:cNvPr id="49" name="Rectangle 48">
              <a:extLst>
                <a:ext uri="{FF2B5EF4-FFF2-40B4-BE49-F238E27FC236}">
                  <a16:creationId xmlns:a16="http://schemas.microsoft.com/office/drawing/2014/main" id="{3F9EB934-4752-E283-4D39-507418229C1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2169AFC7-ACD4-5675-8BA9-91ED3BECB2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263559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521 -0.01945 L -0.00768 -0.12547 C -0.0099 -0.14954 -0.01784 -0.16806 -0.02943 -0.1794 C -0.04258 -0.19074 -0.05547 -0.19121 -0.06745 -0.1801 L -0.12461 -0.13704 " pathEditMode="relative" rAng="12420000" ptsTypes="AAAAA">
                                      <p:cBhvr>
                                        <p:cTn id="6" dur="2000" fill="hold"/>
                                        <p:tgtEl>
                                          <p:spTgt spid="54"/>
                                        </p:tgtEl>
                                        <p:attrNameLst>
                                          <p:attrName>ppt_x</p:attrName>
                                          <p:attrName>ppt_y</p:attrName>
                                        </p:attrNameLst>
                                      </p:cBhvr>
                                      <p:rCtr x="-5026" y="-1097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par>
                                <p:cTn id="10" presetID="37" presetClass="path" presetSubtype="0" accel="50000" decel="50000" fill="hold" nodeType="withEffect">
                                  <p:stCondLst>
                                    <p:cond delay="0"/>
                                  </p:stCondLst>
                                  <p:childTnLst>
                                    <p:animMotion origin="layout" path="M 0.00547 -0.01944 L -0.00742 -0.12523 C -0.00963 -0.1493 -0.01757 -0.16805 -0.02916 -0.1794 C -0.04231 -0.19074 -0.05533 -0.19097 -0.06718 -0.18009 L -0.12435 -0.13704 " pathEditMode="relative" rAng="12420000" ptsTypes="AAAAA">
                                      <p:cBhvr>
                                        <p:cTn id="11" dur="2000" fill="hold"/>
                                        <p:tgtEl>
                                          <p:spTgt spid="8"/>
                                        </p:tgtEl>
                                        <p:attrNameLst>
                                          <p:attrName>ppt_x</p:attrName>
                                          <p:attrName>ppt_y</p:attrName>
                                        </p:attrNameLst>
                                      </p:cBhvr>
                                      <p:rCtr x="-5026" y="-10972"/>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4000"/>
                            </p:stCondLst>
                            <p:childTnLst>
                              <p:par>
                                <p:cTn id="16" presetID="0" presetClass="path" presetSubtype="0" accel="50000" decel="50000" fill="hold" nodeType="afterEffect">
                                  <p:stCondLst>
                                    <p:cond delay="0"/>
                                  </p:stCondLst>
                                  <p:childTnLst>
                                    <p:animMotion origin="layout" path="M 1.45833E-6 -2.22222E-6 L 1.45833E-6 0.00023 C 0.00039 -0.00671 0.00052 -0.01366 0.00143 -0.02014 C 0.0026 -0.02824 0.01094 -0.06065 0.01198 -0.06412 C 0.01393 -0.07129 0.01497 -0.0794 0.01797 -0.08541 C 0.0194 -0.08866 0.02122 -0.09143 0.02239 -0.09467 C 0.02617 -0.10486 0.02695 -0.11342 0.03216 -0.12014 C 0.03359 -0.12176 0.03515 -0.12268 0.03672 -0.12407 C 0.04987 -0.1368 0.02331 -0.11366 0.05091 -0.13333 C 0.05221 -0.13426 0.05338 -0.13541 0.05469 -0.13611 C 0.06002 -0.13842 0.07669 -0.13866 0.07721 -0.13866 C 0.08594 -0.13842 0.09479 -0.13935 0.10351 -0.1375 C 0.10573 -0.13703 0.1095 -0.13217 0.1095 -0.13194 C 0.11302 -0.12268 0.10833 -0.13403 0.11393 -0.12407 C 0.11458 -0.12291 0.11497 -0.12129 0.11549 -0.12014 C 0.11562 -0.11967 0.11601 -0.11921 0.11627 -0.11875 L 0.11549 -0.11736 " pathEditMode="relative" rAng="0" ptsTypes="AAAAAAAAAAAAAAAAA">
                                      <p:cBhvr>
                                        <p:cTn id="17" dur="2000" fill="hold"/>
                                        <p:tgtEl>
                                          <p:spTgt spid="31"/>
                                        </p:tgtEl>
                                        <p:attrNameLst>
                                          <p:attrName>ppt_x</p:attrName>
                                          <p:attrName>ppt_y</p:attrName>
                                        </p:attrNameLst>
                                      </p:cBhvr>
                                      <p:rCtr x="5807" y="-6944"/>
                                    </p:animMotion>
                                  </p:childTnLst>
                                </p:cTn>
                              </p:par>
                            </p:childTnLst>
                          </p:cTn>
                        </p:par>
                        <p:par>
                          <p:cTn id="18" fill="hold">
                            <p:stCondLst>
                              <p:cond delay="6000"/>
                            </p:stCondLst>
                            <p:childTnLst>
                              <p:par>
                                <p:cTn id="19" presetID="1" presetClass="exit" presetSubtype="0" fill="hold" nodeType="after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6000"/>
                            </p:stCondLst>
                            <p:childTnLst>
                              <p:par>
                                <p:cTn id="24" presetID="0" presetClass="path" presetSubtype="0" accel="50000" decel="50000" fill="hold" nodeType="afterEffect">
                                  <p:stCondLst>
                                    <p:cond delay="0"/>
                                  </p:stCondLst>
                                  <p:childTnLst>
                                    <p:animMotion origin="layout" path="M 0.00105 0.00209 L 0.00105 0.00209 C 0.00027 -0.00694 -0.00104 -0.01574 -0.00117 -0.02477 C -0.00157 -0.0456 -0.00143 -0.06666 -0.00039 -0.0875 C -0.00013 -0.09213 0.0017 -0.09629 0.00261 -0.10069 C 0.00338 -0.10463 0.00404 -0.10879 0.00482 -0.11273 C 0.00808 -0.12801 0.00833 -0.1287 0.01303 -0.14213 C 0.01602 -0.15023 0.01784 -0.15532 0.02136 -0.16203 C 0.02435 -0.16805 0.02631 -0.17222 0.03034 -0.17546 C 0.03204 -0.17685 0.03751 -0.17777 0.03855 -0.17801 L 0.06107 -0.17407 C 0.06211 -0.17384 0.06303 -0.17314 0.06407 -0.17268 C 0.06641 -0.17199 0.06993 -0.17176 0.07227 -0.17014 C 0.07331 -0.16944 0.07435 -0.16828 0.07527 -0.16736 C 0.07605 -0.16689 0.07683 -0.16666 0.07761 -0.1662 C 0.07904 -0.16504 0.08152 -0.16273 0.08282 -0.16088 C 0.0836 -0.15949 0.08438 -0.1581 0.08503 -0.15671 C 0.08555 -0.15416 0.08594 -0.15139 0.08659 -0.14884 C 0.08698 -0.14722 0.08764 -0.14606 0.08803 -0.14467 C 0.08881 -0.14259 0.08959 -0.14027 0.09037 -0.13819 C 0.09128 -0.13009 0.09102 -0.13379 0.09102 -0.12754 L 0.09102 -0.12754 " pathEditMode="relative" ptsTypes="AAAAAAAAAAAAAAAAAAAAAA">
                                      <p:cBhvr>
                                        <p:cTn id="25" dur="2000" fill="hold"/>
                                        <p:tgtEl>
                                          <p:spTgt spid="32"/>
                                        </p:tgtEl>
                                        <p:attrNameLst>
                                          <p:attrName>ppt_x</p:attrName>
                                          <p:attrName>ppt_y</p:attrName>
                                        </p:attrNameLst>
                                      </p:cBhvr>
                                    </p:animMotion>
                                  </p:childTnLst>
                                </p:cTn>
                              </p:par>
                            </p:childTnLst>
                          </p:cTn>
                        </p:par>
                        <p:par>
                          <p:cTn id="26" fill="hold">
                            <p:stCondLst>
                              <p:cond delay="8000"/>
                            </p:stCondLst>
                            <p:childTnLst>
                              <p:par>
                                <p:cTn id="27" presetID="1" presetClass="exit" presetSubtype="0" fill="hold" nodeType="after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8000"/>
                            </p:stCondLst>
                            <p:childTnLst>
                              <p:par>
                                <p:cTn id="32" presetID="0" presetClass="path" presetSubtype="0" accel="50000" decel="50000" fill="hold" nodeType="afterEffect">
                                  <p:stCondLst>
                                    <p:cond delay="0"/>
                                  </p:stCondLst>
                                  <p:childTnLst>
                                    <p:animMotion origin="layout" path="M 0.00039 -0.01968 L 0.00039 -0.01968 C 0.00052 -0.03797 0.00026 -0.05625 0.00104 -0.07454 C 0.00195 -0.0919 0.00755 -0.11968 0.01081 -0.13449 C 0.01237 -0.14121 0.01445 -0.14769 0.01602 -0.1544 C 0.02057 -0.17315 0.01966 -0.17778 0.02656 -0.19167 C 0.02813 -0.19491 0.02969 -0.19792 0.03177 -0.19977 C 0.03333 -0.20116 0.03529 -0.20093 0.03711 -0.20116 C 0.04206 -0.20186 0.04701 -0.20209 0.05208 -0.20232 C 0.05807 -0.20209 0.06406 -0.20186 0.07005 -0.20116 C 0.07279 -0.2007 0.0763 -0.19931 0.07904 -0.19838 C 0.0987 -0.18311 0.09115 -0.18681 0.10078 -0.18241 C 0.10195 -0.18056 0.10313 -0.17871 0.10456 -0.17709 C 0.10638 -0.17477 0.10873 -0.17315 0.11055 -0.17037 C 0.11237 -0.1676 0.11419 -0.16459 0.11576 -0.16111 C 0.11745 -0.15741 0.11901 -0.15348 0.12018 -0.14908 C 0.12149 -0.14491 0.12331 -0.13588 0.12331 -0.13588 C 0.12487 -0.11297 0.12604 -0.1213 0.12396 -0.11042 L 0.12396 -0.11042 " pathEditMode="relative" ptsTypes="AAAAAAAAAAAAAAAAAAA">
                                      <p:cBhvr>
                                        <p:cTn id="33" dur="2000" fill="hold"/>
                                        <p:tgtEl>
                                          <p:spTgt spid="29"/>
                                        </p:tgtEl>
                                        <p:attrNameLst>
                                          <p:attrName>ppt_x</p:attrName>
                                          <p:attrName>ppt_y</p:attrName>
                                        </p:attrNameLst>
                                      </p:cBhvr>
                                    </p:animMotion>
                                  </p:childTnLst>
                                </p:cTn>
                              </p:par>
                            </p:childTnLst>
                          </p:cTn>
                        </p:par>
                        <p:par>
                          <p:cTn id="34" fill="hold">
                            <p:stCondLst>
                              <p:cond delay="10000"/>
                            </p:stCondLst>
                            <p:childTnLst>
                              <p:par>
                                <p:cTn id="35" presetID="1" presetClass="exit" presetSubtype="0" fill="hold"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10000"/>
                            </p:stCondLst>
                            <p:childTnLst>
                              <p:par>
                                <p:cTn id="40" presetID="0" presetClass="path" presetSubtype="0" accel="50000" decel="50000" fill="hold" nodeType="afterEffect">
                                  <p:stCondLst>
                                    <p:cond delay="0"/>
                                  </p:stCondLst>
                                  <p:childTnLst>
                                    <p:animMotion origin="layout" path="M -0.00143 -0.01111 L -0.00143 -0.01111 C -0.00143 -0.01343 -0.00039 -0.06042 -2.08333E-7 -0.06598 C 0.00052 -0.07315 0.0013 -0.0801 0.00221 -0.08727 C 0.0026 -0.09005 0.00599 -0.11366 0.00755 -0.11922 C 0.00872 -0.12385 0.01042 -0.12824 0.01198 -0.13264 C 0.01497 -0.14074 0.01732 -0.14792 0.02175 -0.15394 C 0.02487 -0.15787 0.02786 -0.16297 0.03151 -0.16459 C 0.03698 -0.1669 0.03346 -0.16574 0.04206 -0.16713 C 0.04883 -0.1669 0.0556 -0.1676 0.06224 -0.16598 C 0.0651 -0.16528 0.07109 -0.15533 0.07279 -0.15255 C 0.07448 -0.14977 0.07813 -0.14352 0.07956 -0.13936 C 0.08021 -0.13704 0.0806 -0.13496 0.08099 -0.13264 C 0.08138 -0.13033 0.08138 -0.12801 0.08177 -0.12593 C 0.08385 -0.11621 0.08333 -0.12824 0.08333 -0.11667 L 0.08411 -0.11528 " pathEditMode="relative" ptsTypes="AAAAAAAAAAAAAAAA">
                                      <p:cBhvr>
                                        <p:cTn id="41" dur="2000" fill="hold"/>
                                        <p:tgtEl>
                                          <p:spTgt spid="30"/>
                                        </p:tgtEl>
                                        <p:attrNameLst>
                                          <p:attrName>ppt_x</p:attrName>
                                          <p:attrName>ppt_y</p:attrName>
                                        </p:attrNameLst>
                                      </p:cBhvr>
                                    </p:animMotion>
                                  </p:childTnLst>
                                </p:cTn>
                              </p:par>
                            </p:childTnLst>
                          </p:cTn>
                        </p:par>
                        <p:par>
                          <p:cTn id="42" fill="hold">
                            <p:stCondLst>
                              <p:cond delay="12000"/>
                            </p:stCondLst>
                            <p:childTnLst>
                              <p:par>
                                <p:cTn id="43" presetID="1" presetClass="exit" presetSubtype="0" fill="hold" nodeType="after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12000"/>
                            </p:stCondLst>
                            <p:childTnLst>
                              <p:par>
                                <p:cTn id="48" presetID="0" presetClass="path" presetSubtype="0" accel="50000" decel="50000" fill="hold" nodeType="afterEffect">
                                  <p:stCondLst>
                                    <p:cond delay="0"/>
                                  </p:stCondLst>
                                  <p:childTnLst>
                                    <p:animMotion origin="layout" path="M -0.00586 -0.02477 L -0.00586 -0.02477 C -0.00469 -0.03727 -0.0043 -0.05023 -0.00221 -0.06227 C -0.00039 -0.07245 0.00742 -0.10023 0.01211 -0.11273 C 0.01367 -0.1169 0.01524 -0.1213 0.01732 -0.12477 C 0.01979 -0.1287 0.02266 -0.13171 0.02552 -0.13403 C 0.028 -0.13611 0.03399 -0.13727 0.03685 -0.13796 L 0.07201 -0.13542 C 0.07474 -0.13518 0.07761 -0.13495 0.08034 -0.13403 C 0.08229 -0.13356 0.08425 -0.13218 0.08633 -0.13148 C 0.09167 -0.1294 0.09336 -0.12893 0.09831 -0.12731 C 0.09974 -0.12616 0.1013 -0.125 0.10274 -0.12338 C 0.1082 -0.11736 0.10899 -0.11505 0.11328 -0.10741 C 0.11406 -0.10602 0.11498 -0.10509 0.1155 -0.10347 C 0.11602 -0.10162 0.11641 -0.09977 0.11706 -0.09815 C 0.11758 -0.09653 0.11862 -0.0956 0.11927 -0.09421 C 0.12097 -0.08981 0.1207 -0.09005 0.1207 -0.08611 L 0.1207 -0.08611 " pathEditMode="relative" ptsTypes="AAAAAAAAAAAAAAAAAA">
                                      <p:cBhvr>
                                        <p:cTn id="49" dur="2000" fill="hold"/>
                                        <p:tgtEl>
                                          <p:spTgt spid="27"/>
                                        </p:tgtEl>
                                        <p:attrNameLst>
                                          <p:attrName>ppt_x</p:attrName>
                                          <p:attrName>ppt_y</p:attrName>
                                        </p:attrNameLst>
                                      </p:cBhvr>
                                    </p:animMotion>
                                  </p:childTnLst>
                                </p:cTn>
                              </p:par>
                            </p:childTnLst>
                          </p:cTn>
                        </p:par>
                        <p:par>
                          <p:cTn id="50" fill="hold">
                            <p:stCondLst>
                              <p:cond delay="14000"/>
                            </p:stCondLst>
                            <p:childTnLst>
                              <p:par>
                                <p:cTn id="51" presetID="1" presetClass="exit" presetSubtype="0" fill="hold" nodeType="after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14000"/>
                            </p:stCondLst>
                            <p:childTnLst>
                              <p:par>
                                <p:cTn id="56" presetID="0" presetClass="path" presetSubtype="0" accel="50000" decel="50000" fill="hold" nodeType="afterEffect">
                                  <p:stCondLst>
                                    <p:cond delay="0"/>
                                  </p:stCondLst>
                                  <p:childTnLst>
                                    <p:animMotion origin="layout" path="M 0.00248 0.00463 L 0.00248 0.00463 C -0.00065 -0.02592 -0.00208 -0.025 0.00091 -0.05671 C 0.00117 -0.05972 0.00235 -0.06227 0.00326 -0.06481 C 0.00495 -0.07014 0.00547 -0.07754 0.00846 -0.08079 C 0.01445 -0.0875 0.01979 -0.09676 0.02643 -0.10069 C 0.0332 -0.10463 0.03958 -0.11157 0.04675 -0.11273 C 0.05638 -0.11435 0.05169 -0.11366 0.06094 -0.11528 C 0.06615 -0.11504 0.07149 -0.11504 0.07669 -0.11412 C 0.08099 -0.11319 0.08568 -0.10926 0.08945 -0.10602 C 0.09076 -0.10486 0.09206 -0.1037 0.09323 -0.10208 C 0.09596 -0.09838 0.09649 -0.09444 0.09844 -0.08866 C 0.09883 -0.08727 0.09974 -0.08634 0.09987 -0.08472 C 0.10026 -0.08171 0.09987 -0.07847 0.09987 -0.07546 L 0.09987 -0.07546 " pathEditMode="relative" ptsTypes="AAAAAAAAAAAAAAA">
                                      <p:cBhvr>
                                        <p:cTn id="57" dur="2000" fill="hold"/>
                                        <p:tgtEl>
                                          <p:spTgt spid="28"/>
                                        </p:tgtEl>
                                        <p:attrNameLst>
                                          <p:attrName>ppt_x</p:attrName>
                                          <p:attrName>ppt_y</p:attrName>
                                        </p:attrNameLst>
                                      </p:cBhvr>
                                    </p:animMotion>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1116" y="4879398"/>
            <a:ext cx="12203116" cy="1978603"/>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56143" y="5674213"/>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16998" y="4964114"/>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45422" y="4445510"/>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45422" y="5394067"/>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16998" y="3895879"/>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8" cstate="screen">
            <a:extLst>
              <a:ext uri="{BEBA8EAE-BF5A-486C-A8C5-ECC9F3942E4B}">
                <a14:imgProps xmlns:a14="http://schemas.microsoft.com/office/drawing/2010/main">
                  <a14:imgLayer r:embed="rId19">
                    <a14:imgEffect>
                      <a14:backgroundRemoval t="0" b="100000" l="0" r="100000">
                        <a14:foregroundMark x1="6636" y1="13190" x2="5247" y2="22853"/>
                        <a14:foregroundMark x1="5864" y1="22853" x2="11111" y2="36810"/>
                        <a14:foregroundMark x1="5093" y1="25307" x2="8642" y2="36963"/>
                        <a14:foregroundMark x1="6636" y1="16104" x2="27160" y2="11656"/>
                        <a14:foregroundMark x1="26852" y1="11656" x2="44907" y2="9816"/>
                        <a14:foregroundMark x1="45370" y1="9816" x2="57562" y2="10276"/>
                        <a14:foregroundMark x1="58025" y1="10276" x2="69907" y2="8742"/>
                        <a14:foregroundMark x1="70679" y1="8129" x2="92284" y2="4448"/>
                        <a14:foregroundMark x1="92284" y1="4448" x2="83642" y2="15798"/>
                        <a14:foregroundMark x1="90278" y1="8436" x2="90278" y2="24693"/>
                        <a14:foregroundMark x1="3241" y1="92178" x2="11883" y2="79755"/>
                        <a14:foregroundMark x1="3858" y1="91718" x2="53704" y2="86656"/>
                        <a14:backgroundMark x1="25000" y1="96166" x2="38580" y2="94785"/>
                        <a14:backgroundMark x1="4012" y1="92485" x2="51389" y2="87730"/>
                      </a14:backgroundRemoval>
                    </a14:imgEffect>
                  </a14:imgLayer>
                </a14:imgProps>
              </a:ext>
              <a:ext uri="{28A0092B-C50C-407E-A947-70E740481C1C}">
                <a14:useLocalDpi xmlns:a14="http://schemas.microsoft.com/office/drawing/2010/main"/>
              </a:ext>
            </a:extLst>
          </a:blip>
          <a:srcRect/>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11116" y="529118"/>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3" y="4865714"/>
              <a:ext cx="5080333"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20" cstate="email">
            <a:extLst>
              <a:ext uri="{BEBA8EAE-BF5A-486C-A8C5-ECC9F3942E4B}">
                <a14:imgProps xmlns:a14="http://schemas.microsoft.com/office/drawing/2010/main">
                  <a14:imgLayer r:embed="rId21">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8209" y="692374"/>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advTm="39669"/>
    </mc:Choice>
    <mc:Fallback xmlns="">
      <p:transition advTm="3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527">
        <p159:morph option="byObject"/>
      </p:transition>
    </mc:Choice>
    <mc:Fallback xmlns="">
      <p:transition spd="slow" advTm="5652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5433446"/>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5613" y="5381415"/>
            <a:ext cx="12207613"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643558"/>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11416" y="3407138"/>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2970" y="1671660"/>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0" advTm="26024"/>
    </mc:Choice>
    <mc:Fallback xmlns="">
      <p:transition advTm="260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A6F4599-2300-1A6E-ED57-BC4817B47BBB}"/>
              </a:ext>
            </a:extLst>
          </p:cNvPr>
          <p:cNvCxnSpPr>
            <a:stCxn id="10" idx="1"/>
          </p:cNvCxnSpPr>
          <p:nvPr/>
        </p:nvCxnSpPr>
        <p:spPr>
          <a:xfrm flipH="1">
            <a:off x="3276600" y="1995368"/>
            <a:ext cx="1441183" cy="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0A2C345-81F5-50A3-4FEC-06DC96C468ED}"/>
              </a:ext>
            </a:extLst>
          </p:cNvPr>
          <p:cNvCxnSpPr>
            <a:cxnSpLocks/>
          </p:cNvCxnSpPr>
          <p:nvPr/>
        </p:nvCxnSpPr>
        <p:spPr>
          <a:xfrm flipH="1">
            <a:off x="1238250" y="3328138"/>
            <a:ext cx="552450" cy="84934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DAE2F13-E5B7-421B-172B-2A6050AF0B95}"/>
              </a:ext>
            </a:extLst>
          </p:cNvPr>
          <p:cNvCxnSpPr>
            <a:cxnSpLocks/>
          </p:cNvCxnSpPr>
          <p:nvPr/>
        </p:nvCxnSpPr>
        <p:spPr>
          <a:xfrm flipH="1" flipV="1">
            <a:off x="2524125" y="3301928"/>
            <a:ext cx="853020" cy="87555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5A1C574-F716-74D0-17AE-AEF6EB215B04}"/>
              </a:ext>
            </a:extLst>
          </p:cNvPr>
          <p:cNvCxnSpPr>
            <a:cxnSpLocks/>
          </p:cNvCxnSpPr>
          <p:nvPr/>
        </p:nvCxnSpPr>
        <p:spPr>
          <a:xfrm flipH="1">
            <a:off x="5080000" y="1995368"/>
            <a:ext cx="3835398" cy="2584132"/>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8E4F197-D2E3-B52D-D376-8EDC19A3A9E0}"/>
              </a:ext>
            </a:extLst>
          </p:cNvPr>
          <p:cNvCxnSpPr>
            <a:cxnSpLocks/>
          </p:cNvCxnSpPr>
          <p:nvPr/>
        </p:nvCxnSpPr>
        <p:spPr>
          <a:xfrm flipH="1">
            <a:off x="8194806" y="3681254"/>
            <a:ext cx="1233148" cy="63601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37AFF86-F4D3-5679-FE43-B0292619FA03}"/>
              </a:ext>
            </a:extLst>
          </p:cNvPr>
          <p:cNvCxnSpPr>
            <a:cxnSpLocks/>
          </p:cNvCxnSpPr>
          <p:nvPr/>
        </p:nvCxnSpPr>
        <p:spPr>
          <a:xfrm flipH="1" flipV="1">
            <a:off x="10561437" y="3806814"/>
            <a:ext cx="260153" cy="772686"/>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E468877-F023-A0B9-862C-3EDFD709A933}"/>
              </a:ext>
            </a:extLst>
          </p:cNvPr>
          <p:cNvSpPr/>
          <p:nvPr/>
        </p:nvSpPr>
        <p:spPr>
          <a:xfrm>
            <a:off x="4717783" y="1087427"/>
            <a:ext cx="2756432" cy="18158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chor="b" anchorCtr="1">
            <a:spAutoFit/>
          </a:bodyPr>
          <a:lstStyle/>
          <a:p>
            <a:pPr algn="ctr"/>
            <a:r>
              <a:rPr lang="en-US" sz="1600" dirty="0"/>
              <a:t>Meal Service lasts for 30 mins immediately after the bell rings, however FSM’s may request approval to shorten or lengthen their meal service through their AFSS.</a:t>
            </a:r>
          </a:p>
          <a:p>
            <a:pPr algn="ctr"/>
            <a:r>
              <a:rPr lang="en-US" sz="1600" dirty="0"/>
              <a:t> </a:t>
            </a:r>
          </a:p>
        </p:txBody>
      </p:sp>
      <p:sp>
        <p:nvSpPr>
          <p:cNvPr id="11" name="TextBox 10">
            <a:extLst>
              <a:ext uri="{FF2B5EF4-FFF2-40B4-BE49-F238E27FC236}">
                <a16:creationId xmlns:a16="http://schemas.microsoft.com/office/drawing/2014/main" id="{E502432D-4034-E9D8-9660-431A70EE9DE8}"/>
              </a:ext>
            </a:extLst>
          </p:cNvPr>
          <p:cNvSpPr txBox="1"/>
          <p:nvPr/>
        </p:nvSpPr>
        <p:spPr>
          <a:xfrm>
            <a:off x="3377145" y="-176153"/>
            <a:ext cx="5437707" cy="1200329"/>
          </a:xfrm>
          <a:prstGeom prst="rect">
            <a:avLst/>
          </a:prstGeom>
          <a:noFill/>
        </p:spPr>
        <p:txBody>
          <a:bodyPr wrap="none" rtlCol="0">
            <a:spAutoFit/>
          </a:bodyPr>
          <a:lstStyle/>
          <a:p>
            <a:r>
              <a:rPr lang="en-US" sz="7200" dirty="0">
                <a:solidFill>
                  <a:schemeClr val="bg1"/>
                </a:solidFill>
                <a:latin typeface="Onyx" panose="04050602080702020203" pitchFamily="82" charset="0"/>
              </a:rPr>
              <a:t>Community Cart Service</a:t>
            </a:r>
          </a:p>
        </p:txBody>
      </p:sp>
      <p:grpSp>
        <p:nvGrpSpPr>
          <p:cNvPr id="46" name="Group 45">
            <a:extLst>
              <a:ext uri="{FF2B5EF4-FFF2-40B4-BE49-F238E27FC236}">
                <a16:creationId xmlns:a16="http://schemas.microsoft.com/office/drawing/2014/main" id="{6C2D83F5-6B2C-BA51-D0CF-C129B32AB1DA}"/>
              </a:ext>
            </a:extLst>
          </p:cNvPr>
          <p:cNvGrpSpPr/>
          <p:nvPr/>
        </p:nvGrpSpPr>
        <p:grpSpPr>
          <a:xfrm>
            <a:off x="690431" y="1174342"/>
            <a:ext cx="2785008" cy="2453460"/>
            <a:chOff x="690431" y="1174342"/>
            <a:chExt cx="2785008" cy="2453460"/>
          </a:xfrm>
        </p:grpSpPr>
        <p:sp>
          <p:nvSpPr>
            <p:cNvPr id="26" name="Flowchart: Connector 25">
              <a:extLst>
                <a:ext uri="{FF2B5EF4-FFF2-40B4-BE49-F238E27FC236}">
                  <a16:creationId xmlns:a16="http://schemas.microsoft.com/office/drawing/2014/main" id="{432B646D-3547-9130-CFD5-0A6AD490805D}"/>
                </a:ext>
              </a:extLst>
            </p:cNvPr>
            <p:cNvSpPr/>
            <p:nvPr/>
          </p:nvSpPr>
          <p:spPr>
            <a:xfrm>
              <a:off x="788726" y="1174342"/>
              <a:ext cx="2588419" cy="2453460"/>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id="{5D308406-5D4D-40A9-F466-E931E64940E8}"/>
                </a:ext>
              </a:extLst>
            </p:cNvPr>
            <p:cNvSpPr txBox="1"/>
            <p:nvPr/>
          </p:nvSpPr>
          <p:spPr>
            <a:xfrm>
              <a:off x="690431" y="1850858"/>
              <a:ext cx="2785008" cy="1200329"/>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Food Services Staff serves meals to participants from the community</a:t>
              </a:r>
              <a:endParaRPr lang="en-US" dirty="0">
                <a:solidFill>
                  <a:srgbClr val="002060"/>
                </a:solidFill>
              </a:endParaRPr>
            </a:p>
          </p:txBody>
        </p:sp>
      </p:grpSp>
      <p:grpSp>
        <p:nvGrpSpPr>
          <p:cNvPr id="47" name="Group 46">
            <a:extLst>
              <a:ext uri="{FF2B5EF4-FFF2-40B4-BE49-F238E27FC236}">
                <a16:creationId xmlns:a16="http://schemas.microsoft.com/office/drawing/2014/main" id="{164003BF-A856-7508-3343-4A9883F724F1}"/>
              </a:ext>
            </a:extLst>
          </p:cNvPr>
          <p:cNvGrpSpPr/>
          <p:nvPr/>
        </p:nvGrpSpPr>
        <p:grpSpPr>
          <a:xfrm>
            <a:off x="2680031" y="3999259"/>
            <a:ext cx="2688439" cy="2453460"/>
            <a:chOff x="76200" y="3776959"/>
            <a:chExt cx="2688439" cy="2453460"/>
          </a:xfrm>
        </p:grpSpPr>
        <p:sp>
          <p:nvSpPr>
            <p:cNvPr id="28" name="Flowchart: Connector 27">
              <a:extLst>
                <a:ext uri="{FF2B5EF4-FFF2-40B4-BE49-F238E27FC236}">
                  <a16:creationId xmlns:a16="http://schemas.microsoft.com/office/drawing/2014/main" id="{708D04CF-C3B6-9768-0265-8409ECF2C808}"/>
                </a:ext>
              </a:extLst>
            </p:cNvPr>
            <p:cNvSpPr/>
            <p:nvPr/>
          </p:nvSpPr>
          <p:spPr>
            <a:xfrm>
              <a:off x="126209" y="3776959"/>
              <a:ext cx="2588419" cy="2453460"/>
            </a:xfrm>
            <a:prstGeom prst="flowChartConnector">
              <a:avLst/>
            </a:prstGeom>
            <a:solidFill>
              <a:schemeClr val="bg1"/>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5" name="TextBox 14">
              <a:extLst>
                <a:ext uri="{FF2B5EF4-FFF2-40B4-BE49-F238E27FC236}">
                  <a16:creationId xmlns:a16="http://schemas.microsoft.com/office/drawing/2014/main" id="{29860B8B-6C06-8CB5-0345-5F7424E1BE1D}"/>
                </a:ext>
              </a:extLst>
            </p:cNvPr>
            <p:cNvSpPr txBox="1"/>
            <p:nvPr/>
          </p:nvSpPr>
          <p:spPr>
            <a:xfrm>
              <a:off x="76200" y="4454484"/>
              <a:ext cx="2688439" cy="923330"/>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assists with community service for the first ten minutes.</a:t>
              </a:r>
              <a:endParaRPr lang="en-US" dirty="0">
                <a:solidFill>
                  <a:srgbClr val="002060"/>
                </a:solidFill>
              </a:endParaRPr>
            </a:p>
          </p:txBody>
        </p:sp>
      </p:grpSp>
      <p:grpSp>
        <p:nvGrpSpPr>
          <p:cNvPr id="48" name="Group 47">
            <a:extLst>
              <a:ext uri="{FF2B5EF4-FFF2-40B4-BE49-F238E27FC236}">
                <a16:creationId xmlns:a16="http://schemas.microsoft.com/office/drawing/2014/main" id="{C2A4F793-E40F-5A83-7CCF-6B8237E7BA25}"/>
              </a:ext>
            </a:extLst>
          </p:cNvPr>
          <p:cNvGrpSpPr/>
          <p:nvPr/>
        </p:nvGrpSpPr>
        <p:grpSpPr>
          <a:xfrm>
            <a:off x="-55960" y="4017865"/>
            <a:ext cx="2588419" cy="2453460"/>
            <a:chOff x="2847975" y="3806814"/>
            <a:chExt cx="2588419" cy="2453460"/>
          </a:xfrm>
        </p:grpSpPr>
        <p:sp>
          <p:nvSpPr>
            <p:cNvPr id="29" name="Flowchart: Connector 28">
              <a:extLst>
                <a:ext uri="{FF2B5EF4-FFF2-40B4-BE49-F238E27FC236}">
                  <a16:creationId xmlns:a16="http://schemas.microsoft.com/office/drawing/2014/main" id="{9DC63461-EF23-5E86-B776-4163714B5BB0}"/>
                </a:ext>
              </a:extLst>
            </p:cNvPr>
            <p:cNvSpPr/>
            <p:nvPr/>
          </p:nvSpPr>
          <p:spPr>
            <a:xfrm>
              <a:off x="2847975" y="3806814"/>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7" name="TextBox 16">
              <a:extLst>
                <a:ext uri="{FF2B5EF4-FFF2-40B4-BE49-F238E27FC236}">
                  <a16:creationId xmlns:a16="http://schemas.microsoft.com/office/drawing/2014/main" id="{13901FB8-B1FA-E82A-01F9-37A4BA5773B0}"/>
                </a:ext>
              </a:extLst>
            </p:cNvPr>
            <p:cNvSpPr txBox="1"/>
            <p:nvPr/>
          </p:nvSpPr>
          <p:spPr>
            <a:xfrm>
              <a:off x="2950635" y="4403525"/>
              <a:ext cx="2415785" cy="1477328"/>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Redirect program students to the program serving area to receive their meals. </a:t>
              </a:r>
              <a:endParaRPr lang="en-US" dirty="0">
                <a:solidFill>
                  <a:schemeClr val="bg1"/>
                </a:solidFill>
                <a:latin typeface="Century Gothic" panose="020B0502020202020204" pitchFamily="34" charset="0"/>
              </a:endParaRPr>
            </a:p>
          </p:txBody>
        </p:sp>
      </p:grpSp>
      <p:grpSp>
        <p:nvGrpSpPr>
          <p:cNvPr id="50" name="Group 49">
            <a:extLst>
              <a:ext uri="{FF2B5EF4-FFF2-40B4-BE49-F238E27FC236}">
                <a16:creationId xmlns:a16="http://schemas.microsoft.com/office/drawing/2014/main" id="{A2030F30-CAF5-F05D-36F9-570C1C33BE50}"/>
              </a:ext>
            </a:extLst>
          </p:cNvPr>
          <p:cNvGrpSpPr/>
          <p:nvPr/>
        </p:nvGrpSpPr>
        <p:grpSpPr>
          <a:xfrm>
            <a:off x="8162924" y="357900"/>
            <a:ext cx="4029076" cy="3552825"/>
            <a:chOff x="8020049" y="624660"/>
            <a:chExt cx="4029076" cy="3552825"/>
          </a:xfrm>
        </p:grpSpPr>
        <p:sp>
          <p:nvSpPr>
            <p:cNvPr id="27" name="Flowchart: Connector 26">
              <a:extLst>
                <a:ext uri="{FF2B5EF4-FFF2-40B4-BE49-F238E27FC236}">
                  <a16:creationId xmlns:a16="http://schemas.microsoft.com/office/drawing/2014/main" id="{3AFDB9F3-C1E2-1F6A-E565-B488D224C260}"/>
                </a:ext>
              </a:extLst>
            </p:cNvPr>
            <p:cNvSpPr/>
            <p:nvPr/>
          </p:nvSpPr>
          <p:spPr>
            <a:xfrm>
              <a:off x="8020049" y="624660"/>
              <a:ext cx="3952876" cy="3552825"/>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A6506A-8DA1-529F-99A6-5D8701F0AE2C}"/>
                </a:ext>
              </a:extLst>
            </p:cNvPr>
            <p:cNvSpPr txBox="1"/>
            <p:nvPr/>
          </p:nvSpPr>
          <p:spPr>
            <a:xfrm>
              <a:off x="8020049" y="1523909"/>
              <a:ext cx="4029076"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ASP Staff must ensure reimbursable meals are served BEFORE recording the meals on the ASP/Community Forms. Meals served that are not reimbursable cannot be claimed.</a:t>
              </a:r>
              <a:endParaRPr lang="en-US" dirty="0">
                <a:solidFill>
                  <a:srgbClr val="002060"/>
                </a:solidFill>
              </a:endParaRPr>
            </a:p>
          </p:txBody>
        </p:sp>
      </p:grpSp>
      <p:grpSp>
        <p:nvGrpSpPr>
          <p:cNvPr id="51" name="Group 50">
            <a:extLst>
              <a:ext uri="{FF2B5EF4-FFF2-40B4-BE49-F238E27FC236}">
                <a16:creationId xmlns:a16="http://schemas.microsoft.com/office/drawing/2014/main" id="{1958E6A5-4F53-C674-7733-F9B0C2BA0612}"/>
              </a:ext>
            </a:extLst>
          </p:cNvPr>
          <p:cNvGrpSpPr/>
          <p:nvPr/>
        </p:nvGrpSpPr>
        <p:grpSpPr>
          <a:xfrm>
            <a:off x="6226433" y="3915459"/>
            <a:ext cx="2588419" cy="2453460"/>
            <a:chOff x="6226433" y="3915459"/>
            <a:chExt cx="2588419" cy="2453460"/>
          </a:xfrm>
        </p:grpSpPr>
        <p:sp>
          <p:nvSpPr>
            <p:cNvPr id="30" name="Flowchart: Connector 29">
              <a:extLst>
                <a:ext uri="{FF2B5EF4-FFF2-40B4-BE49-F238E27FC236}">
                  <a16:creationId xmlns:a16="http://schemas.microsoft.com/office/drawing/2014/main" id="{35932A1B-B3B9-D92F-F88F-8F5EC0743588}"/>
                </a:ext>
              </a:extLst>
            </p:cNvPr>
            <p:cNvSpPr/>
            <p:nvPr/>
          </p:nvSpPr>
          <p:spPr>
            <a:xfrm>
              <a:off x="6226433" y="3915459"/>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3" name="TextBox 22">
              <a:extLst>
                <a:ext uri="{FF2B5EF4-FFF2-40B4-BE49-F238E27FC236}">
                  <a16:creationId xmlns:a16="http://schemas.microsoft.com/office/drawing/2014/main" id="{6FC1F66E-483A-29FB-E9B1-DFBD4865BD6E}"/>
                </a:ext>
              </a:extLst>
            </p:cNvPr>
            <p:cNvSpPr txBox="1"/>
            <p:nvPr/>
          </p:nvSpPr>
          <p:spPr>
            <a:xfrm>
              <a:off x="6273463" y="4317264"/>
              <a:ext cx="2494358" cy="1477328"/>
            </a:xfrm>
            <a:prstGeom prst="rect">
              <a:avLst/>
            </a:prstGeom>
            <a:noFill/>
          </p:spPr>
          <p:txBody>
            <a:bodyPr wrap="square">
              <a:spAutoFit/>
            </a:bodyPr>
            <a:lstStyle/>
            <a:p>
              <a:pPr algn="ctr"/>
              <a:r>
                <a:rPr lang="en-US" sz="1800" b="0" i="0" u="none" strike="noStrike" dirty="0">
                  <a:solidFill>
                    <a:schemeClr val="bg1"/>
                  </a:solidFill>
                  <a:effectLst/>
                  <a:latin typeface="Century Gothic" panose="020B0502020202020204" pitchFamily="34" charset="0"/>
                </a:rPr>
                <a:t>Meals are consumed in the designated eating area. No food may leave the campus.</a:t>
              </a:r>
              <a:endParaRPr lang="en-US" dirty="0">
                <a:solidFill>
                  <a:schemeClr val="bg1"/>
                </a:solidFill>
              </a:endParaRPr>
            </a:p>
          </p:txBody>
        </p:sp>
      </p:grpSp>
      <p:grpSp>
        <p:nvGrpSpPr>
          <p:cNvPr id="52" name="Group 51">
            <a:extLst>
              <a:ext uri="{FF2B5EF4-FFF2-40B4-BE49-F238E27FC236}">
                <a16:creationId xmlns:a16="http://schemas.microsoft.com/office/drawing/2014/main" id="{1F8D1ABF-FE76-1548-B3EF-E231BC75A8CB}"/>
              </a:ext>
            </a:extLst>
          </p:cNvPr>
          <p:cNvGrpSpPr/>
          <p:nvPr/>
        </p:nvGrpSpPr>
        <p:grpSpPr>
          <a:xfrm>
            <a:off x="9277615" y="4177485"/>
            <a:ext cx="2838185" cy="2593239"/>
            <a:chOff x="9277615" y="4177485"/>
            <a:chExt cx="2838185" cy="2593239"/>
          </a:xfrm>
        </p:grpSpPr>
        <p:sp>
          <p:nvSpPr>
            <p:cNvPr id="31" name="Flowchart: Connector 30">
              <a:extLst>
                <a:ext uri="{FF2B5EF4-FFF2-40B4-BE49-F238E27FC236}">
                  <a16:creationId xmlns:a16="http://schemas.microsoft.com/office/drawing/2014/main" id="{AA1D7D61-3699-E97F-8E18-A74CF7A776EE}"/>
                </a:ext>
              </a:extLst>
            </p:cNvPr>
            <p:cNvSpPr/>
            <p:nvPr/>
          </p:nvSpPr>
          <p:spPr>
            <a:xfrm>
              <a:off x="9277615" y="4177485"/>
              <a:ext cx="2838185" cy="2593239"/>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5" name="TextBox 24">
              <a:extLst>
                <a:ext uri="{FF2B5EF4-FFF2-40B4-BE49-F238E27FC236}">
                  <a16:creationId xmlns:a16="http://schemas.microsoft.com/office/drawing/2014/main" id="{36F56B7A-203B-DA35-29C4-1E93D70A79BF}"/>
                </a:ext>
              </a:extLst>
            </p:cNvPr>
            <p:cNvSpPr txBox="1"/>
            <p:nvPr/>
          </p:nvSpPr>
          <p:spPr>
            <a:xfrm>
              <a:off x="9397303" y="4666831"/>
              <a:ext cx="2588419"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Communicate with ASP to ensure at least one point of service remains open for the entire 30-minute meal service.</a:t>
              </a:r>
              <a:endParaRPr lang="en-US" dirty="0">
                <a:solidFill>
                  <a:srgbClr val="002060"/>
                </a:solidFill>
              </a:endParaRPr>
            </a:p>
          </p:txBody>
        </p:sp>
      </p:grpSp>
      <p:sp>
        <p:nvSpPr>
          <p:cNvPr id="53" name="Rectangle 52">
            <a:extLst>
              <a:ext uri="{FF2B5EF4-FFF2-40B4-BE49-F238E27FC236}">
                <a16:creationId xmlns:a16="http://schemas.microsoft.com/office/drawing/2014/main" id="{B84B5FB3-5D81-DDAE-DDC5-ACAAD769BC37}"/>
              </a:ext>
            </a:extLst>
          </p:cNvPr>
          <p:cNvSpPr/>
          <p:nvPr/>
        </p:nvSpPr>
        <p:spPr>
          <a:xfrm>
            <a:off x="2096977" y="6528995"/>
            <a:ext cx="8352972" cy="334707"/>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750" b="0" i="0" u="none" strike="noStrike" kern="1200" cap="none" spc="0" normalizeH="0" baseline="0" noProof="0" dirty="0">
                <a:ln>
                  <a:noFill/>
                </a:ln>
                <a:solidFill>
                  <a:schemeClr val="bg1"/>
                </a:solidFill>
                <a:effectLst/>
                <a:uLnTx/>
                <a:uFillTx/>
                <a:latin typeface="Calibri"/>
                <a:ea typeface="+mn-ea"/>
                <a:cs typeface="+mn-cs"/>
              </a:rPr>
              <a:t>*Exceptions may apply. AFSS approval is required to serve at alternate serving times.</a:t>
            </a:r>
          </a:p>
        </p:txBody>
      </p:sp>
    </p:spTree>
    <p:extLst>
      <p:ext uri="{BB962C8B-B14F-4D97-AF65-F5344CB8AC3E}">
        <p14:creationId xmlns:p14="http://schemas.microsoft.com/office/powerpoint/2010/main" val="133487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100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par>
                          <p:cTn id="25" fill="hold">
                            <p:stCondLst>
                              <p:cond delay="3500"/>
                            </p:stCondLst>
                            <p:childTnLst>
                              <p:par>
                                <p:cTn id="26" presetID="22" presetClass="entr" presetSubtype="4" fill="hold"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par>
                          <p:cTn id="32" fill="hold">
                            <p:stCondLst>
                              <p:cond delay="5000"/>
                            </p:stCondLst>
                            <p:childTnLst>
                              <p:par>
                                <p:cTn id="33" presetID="22" presetClass="entr" presetSubtype="1" fill="hold" nodeType="after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6500"/>
                            </p:stCondLst>
                            <p:childTnLst>
                              <p:par>
                                <p:cTn id="40" presetID="22" presetClass="entr" presetSubtype="1" fill="hold" nodeType="after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8000"/>
                            </p:stCondLst>
                            <p:childTnLst>
                              <p:par>
                                <p:cTn id="44" presetID="1"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0"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extLst>
                <p:ext uri="{D42A27DB-BD31-4B8C-83A1-F6EECF244321}">
                  <p14:modId xmlns:p14="http://schemas.microsoft.com/office/powerpoint/2010/main" val="3810279464"/>
                </p:ext>
              </p:extLst>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extLst>
                <p:ext uri="{D42A27DB-BD31-4B8C-83A1-F6EECF244321}">
                  <p14:modId xmlns:p14="http://schemas.microsoft.com/office/powerpoint/2010/main" val="2962396671"/>
                </p:ext>
              </p:extLst>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15" name="Group 14">
            <a:extLst>
              <a:ext uri="{FF2B5EF4-FFF2-40B4-BE49-F238E27FC236}">
                <a16:creationId xmlns:a16="http://schemas.microsoft.com/office/drawing/2014/main" id="{C4692C45-5717-D1AB-625F-51709E6D3640}"/>
              </a:ext>
            </a:extLst>
          </p:cNvPr>
          <p:cNvGrpSpPr/>
          <p:nvPr/>
        </p:nvGrpSpPr>
        <p:grpSpPr>
          <a:xfrm>
            <a:off x="6215574" y="1477756"/>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pic>
          <p:nvPicPr>
            <p:cNvPr id="3" name="Picture 2" descr="A weekly meal planner with black text&#10;&#10;Description automatically generated with medium confidence">
              <a:extLst>
                <a:ext uri="{FF2B5EF4-FFF2-40B4-BE49-F238E27FC236}">
                  <a16:creationId xmlns:a16="http://schemas.microsoft.com/office/drawing/2014/main" id="{2BCE9F23-1F19-8F74-C113-D7A52A4B699F}"/>
                </a:ext>
              </a:extLst>
            </p:cNvPr>
            <p:cNvPicPr>
              <a:picLocks noChangeAspect="1"/>
            </p:cNvPicPr>
            <p:nvPr/>
          </p:nvPicPr>
          <p:blipFill>
            <a:blip r:embed="rId7"/>
            <a:stretch>
              <a:fillRect/>
            </a:stretch>
          </p:blipFill>
          <p:spPr>
            <a:xfrm>
              <a:off x="6521399" y="2337213"/>
              <a:ext cx="2644896" cy="3436535"/>
            </a:xfrm>
            <a:prstGeom prst="rect">
              <a:avLst/>
            </a:prstGeom>
          </p:spPr>
        </p:pic>
        <p:pic>
          <p:nvPicPr>
            <p:cNvPr id="6" name="Picture 5" descr="A paper with black lines&#10;&#10;Description automatically generated">
              <a:extLst>
                <a:ext uri="{FF2B5EF4-FFF2-40B4-BE49-F238E27FC236}">
                  <a16:creationId xmlns:a16="http://schemas.microsoft.com/office/drawing/2014/main" id="{DF95A51F-6084-363F-BAB9-66625BC80086}"/>
                </a:ext>
              </a:extLst>
            </p:cNvPr>
            <p:cNvPicPr>
              <a:picLocks noChangeAspect="1"/>
            </p:cNvPicPr>
            <p:nvPr/>
          </p:nvPicPr>
          <p:blipFill>
            <a:blip r:embed="rId8"/>
            <a:stretch>
              <a:fillRect/>
            </a:stretch>
          </p:blipFill>
          <p:spPr>
            <a:xfrm>
              <a:off x="9350913" y="2363199"/>
              <a:ext cx="2634062" cy="3410839"/>
            </a:xfrm>
            <a:prstGeom prst="rect">
              <a:avLst/>
            </a:prstGeom>
          </p:spPr>
        </p:pic>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4="http://schemas.microsoft.com/office/powerpoint/2010/main">
    <mc:Choice Requires="p14">
      <p:transition p14:dur="0" advTm="37798"/>
    </mc:Choice>
    <mc:Fallback xmlns="">
      <p:transition advTm="3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6096000" y="2477416"/>
            <a:ext cx="5443758" cy="4191917"/>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ASP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to ensure accuracy.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680946" y="1506528"/>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4="http://schemas.microsoft.com/office/powerpoint/2010/main">
    <mc:Choice Requires="p14">
      <p:transition p14:dur="0" advTm="72045"/>
    </mc:Choice>
    <mc:Fallback xmlns="">
      <p:transition advTm="7204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community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FS Manager daily</a:t>
            </a:r>
            <a:endParaRPr lang="en-US" sz="22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708">
        <p159:morph option="byObject"/>
      </p:transition>
    </mc:Choice>
    <mc:Fallback xmlns="">
      <p:transition spd="slow" advTm="60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121496" cy="2905045"/>
            <a:chOff x="95520" y="4372646"/>
            <a:chExt cx="4476418"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76418"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ASP staff will </a:t>
              </a:r>
              <a:r>
                <a:rPr lang="en-US" sz="2200" dirty="0">
                  <a:solidFill>
                    <a:schemeClr val="tx2">
                      <a:lumMod val="50000"/>
                    </a:schemeClr>
                  </a:solidFill>
                  <a:latin typeface="Century Gothic" panose="020B0502020202020204" pitchFamily="34" charset="0"/>
                </a:rPr>
                <a:t>c</a:t>
              </a:r>
              <a:r>
                <a:rPr kumimoji="0" lang="en-US" sz="2200" b="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onfirm</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the Food Services Manager daily to be filed</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564">
        <p159:morph option="byObject"/>
      </p:transition>
    </mc:Choice>
    <mc:Fallback xmlns="">
      <p:transition spd="slow" advTm="675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500"/>
                                        <p:tgtEl>
                                          <p:spTgt spid="1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2000"/>
                            </p:stCondLst>
                            <p:childTnLst>
                              <p:par>
                                <p:cTn id="39"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40" dur="700" fill="hold"/>
                                        <p:tgtEl>
                                          <p:spTgt spid="6"/>
                                        </p:tgtEl>
                                        <p:attrNameLst>
                                          <p:attrName>ppt_x</p:attrName>
                                          <p:attrName>ppt_y</p:attrName>
                                        </p:attrNameLst>
                                      </p:cBhvr>
                                      <p:rCtr x="13" y="7454"/>
                                    </p:animMotion>
                                  </p:childTnLst>
                                </p:cTn>
                              </p:par>
                              <p:par>
                                <p:cTn id="41" presetID="22" presetClass="entr" presetSubtype="4"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down)">
                                      <p:cBhvr>
                                        <p:cTn id="43" dur="800"/>
                                        <p:tgtEl>
                                          <p:spTgt spid="98"/>
                                        </p:tgtEl>
                                      </p:cBhvr>
                                    </p:animEffect>
                                  </p:childTnLst>
                                </p:cTn>
                              </p:par>
                            </p:childTnLst>
                          </p:cTn>
                        </p:par>
                        <p:par>
                          <p:cTn id="44" fill="hold">
                            <p:stCondLst>
                              <p:cond delay="2800"/>
                            </p:stCondLst>
                            <p:childTnLst>
                              <p:par>
                                <p:cTn id="45" presetID="22" presetClass="entr" presetSubtype="8" fill="hold" grpId="0"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wipe(left)">
                                      <p:cBhvr>
                                        <p:cTn id="47" dur="500"/>
                                        <p:tgtEl>
                                          <p:spTgt spid="1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F3D36877-74FF-FDD6-4B7B-45AA78AED854}"/>
              </a:ext>
            </a:extLst>
          </p:cNvPr>
          <p:cNvSpPr/>
          <p:nvPr/>
        </p:nvSpPr>
        <p:spPr>
          <a:xfrm>
            <a:off x="7061890" y="829364"/>
            <a:ext cx="5130110" cy="521769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A603FDD-5979-2ACD-D8E7-7303B4EDA5A4}"/>
              </a:ext>
            </a:extLst>
          </p:cNvPr>
          <p:cNvSpPr/>
          <p:nvPr/>
        </p:nvSpPr>
        <p:spPr>
          <a:xfrm>
            <a:off x="3382083" y="1241500"/>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lowchart: Connector 1">
            <a:extLst>
              <a:ext uri="{FF2B5EF4-FFF2-40B4-BE49-F238E27FC236}">
                <a16:creationId xmlns:a16="http://schemas.microsoft.com/office/drawing/2014/main" id="{222F027C-033D-E44A-1A1B-CBEC37DA529A}"/>
              </a:ext>
            </a:extLst>
          </p:cNvPr>
          <p:cNvSpPr/>
          <p:nvPr/>
        </p:nvSpPr>
        <p:spPr>
          <a:xfrm>
            <a:off x="-248884" y="1285632"/>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03AFAA36-2953-4999-ADE2-2F51D83EF25A}"/>
              </a:ext>
            </a:extLst>
          </p:cNvPr>
          <p:cNvSpPr>
            <a:spLocks noGrp="1"/>
          </p:cNvSpPr>
          <p:nvPr>
            <p:ph type="title"/>
          </p:nvPr>
        </p:nvSpPr>
        <p:spPr>
          <a:xfrm>
            <a:off x="108025" y="61108"/>
            <a:ext cx="11975949" cy="1143000"/>
          </a:xfrm>
        </p:spPr>
        <p:txBody>
          <a:bodyPr>
            <a:normAutofit fontScale="90000"/>
          </a:bodyPr>
          <a:lstStyle/>
          <a:p>
            <a:pPr algn="l"/>
            <a:r>
              <a:rPr lang="en-US" dirty="0"/>
              <a:t>PRODUCTION RECORDS MEAL COUNTS</a:t>
            </a:r>
          </a:p>
        </p:txBody>
      </p:sp>
      <p:pic>
        <p:nvPicPr>
          <p:cNvPr id="31" name="Picture 30">
            <a:extLst>
              <a:ext uri="{FF2B5EF4-FFF2-40B4-BE49-F238E27FC236}">
                <a16:creationId xmlns:a16="http://schemas.microsoft.com/office/drawing/2014/main" id="{27385BE4-C269-4F47-ACD5-20421B315FF9}"/>
              </a:ext>
            </a:extLst>
          </p:cNvPr>
          <p:cNvPicPr/>
          <p:nvPr/>
        </p:nvPicPr>
        <p:blipFill rotWithShape="1">
          <a:blip r:embed="rId4"/>
          <a:srcRect l="12390" t="45561" r="74267" b="12392"/>
          <a:stretch/>
        </p:blipFill>
        <p:spPr bwMode="auto">
          <a:xfrm>
            <a:off x="604942" y="1818480"/>
            <a:ext cx="2535383" cy="2886252"/>
          </a:xfrm>
          <a:prstGeom prst="rect">
            <a:avLst/>
          </a:prstGeom>
          <a:ln w="28575">
            <a:solidFill>
              <a:srgbClr val="000000"/>
            </a:solidFill>
          </a:ln>
          <a:extLst>
            <a:ext uri="{53640926-AAD7-44D8-BBD7-CCE9431645EC}">
              <a14:shadowObscured xmlns:a14="http://schemas.microsoft.com/office/drawing/2010/main"/>
            </a:ext>
          </a:extLst>
        </p:spPr>
      </p:pic>
      <p:sp>
        <p:nvSpPr>
          <p:cNvPr id="34" name="Plus Sign 33">
            <a:extLst>
              <a:ext uri="{FF2B5EF4-FFF2-40B4-BE49-F238E27FC236}">
                <a16:creationId xmlns:a16="http://schemas.microsoft.com/office/drawing/2014/main" id="{7DB21336-7F1F-41E2-8F0E-0B183648E75C}"/>
              </a:ext>
            </a:extLst>
          </p:cNvPr>
          <p:cNvSpPr/>
          <p:nvPr/>
        </p:nvSpPr>
        <p:spPr>
          <a:xfrm>
            <a:off x="3426707" y="3167360"/>
            <a:ext cx="580571" cy="565565"/>
          </a:xfrm>
          <a:prstGeom prst="mathPlus">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Equals 34">
            <a:extLst>
              <a:ext uri="{FF2B5EF4-FFF2-40B4-BE49-F238E27FC236}">
                <a16:creationId xmlns:a16="http://schemas.microsoft.com/office/drawing/2014/main" id="{2765C957-9DDF-4765-B0D2-59B1B7658F33}"/>
              </a:ext>
            </a:extLst>
          </p:cNvPr>
          <p:cNvSpPr/>
          <p:nvPr/>
        </p:nvSpPr>
        <p:spPr>
          <a:xfrm>
            <a:off x="7007097" y="3137516"/>
            <a:ext cx="580571" cy="565565"/>
          </a:xfrm>
          <a:prstGeom prst="mathEqual">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E73E6A-59E2-4E5C-BE9A-9FADE5FE2926}"/>
              </a:ext>
            </a:extLst>
          </p:cNvPr>
          <p:cNvSpPr/>
          <p:nvPr/>
        </p:nvSpPr>
        <p:spPr>
          <a:xfrm>
            <a:off x="589189" y="4703170"/>
            <a:ext cx="2600048" cy="4846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ASP Supper Grid Sheet</a:t>
            </a:r>
          </a:p>
        </p:txBody>
      </p:sp>
      <p:grpSp>
        <p:nvGrpSpPr>
          <p:cNvPr id="6" name="Group 5">
            <a:extLst>
              <a:ext uri="{FF2B5EF4-FFF2-40B4-BE49-F238E27FC236}">
                <a16:creationId xmlns:a16="http://schemas.microsoft.com/office/drawing/2014/main" id="{48AFE12F-7D0D-80EF-2749-CF8EF5C18753}"/>
              </a:ext>
            </a:extLst>
          </p:cNvPr>
          <p:cNvGrpSpPr/>
          <p:nvPr/>
        </p:nvGrpSpPr>
        <p:grpSpPr>
          <a:xfrm>
            <a:off x="7726853" y="1920028"/>
            <a:ext cx="3870788" cy="3154980"/>
            <a:chOff x="7726853" y="1920028"/>
            <a:chExt cx="3870788" cy="3154980"/>
          </a:xfrm>
          <a:solidFill>
            <a:srgbClr val="FFAE0D"/>
          </a:solidFill>
        </p:grpSpPr>
        <p:pic>
          <p:nvPicPr>
            <p:cNvPr id="32" name="Picture 31">
              <a:extLst>
                <a:ext uri="{FF2B5EF4-FFF2-40B4-BE49-F238E27FC236}">
                  <a16:creationId xmlns:a16="http://schemas.microsoft.com/office/drawing/2014/main" id="{C49670A3-1019-4CB7-B6F7-A782899FEA6E}"/>
                </a:ext>
              </a:extLst>
            </p:cNvPr>
            <p:cNvPicPr/>
            <p:nvPr/>
          </p:nvPicPr>
          <p:blipFill rotWithShape="1">
            <a:blip r:embed="rId5"/>
            <a:srcRect l="68269" t="39310" r="12019" b="31089"/>
            <a:stretch/>
          </p:blipFill>
          <p:spPr bwMode="auto">
            <a:xfrm>
              <a:off x="7726853" y="1920028"/>
              <a:ext cx="3870787" cy="2434976"/>
            </a:xfrm>
            <a:prstGeom prst="rect">
              <a:avLst/>
            </a:prstGeom>
            <a:grpFill/>
            <a:ln w="38100">
              <a:solidFill>
                <a:srgbClr val="FFAE0D"/>
              </a:solid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5D6AF240-A32B-41EB-A8F0-4B3B00B0FF98}"/>
                </a:ext>
              </a:extLst>
            </p:cNvPr>
            <p:cNvSpPr/>
            <p:nvPr/>
          </p:nvSpPr>
          <p:spPr>
            <a:xfrm>
              <a:off x="7726853" y="4397448"/>
              <a:ext cx="3870788" cy="6775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PRODUCTION RECORDS</a:t>
              </a:r>
            </a:p>
            <a:p>
              <a:pPr algn="ctr"/>
              <a:r>
                <a:rPr lang="en-US" b="1" dirty="0">
                  <a:solidFill>
                    <a:schemeClr val="bg1"/>
                  </a:solidFill>
                </a:rPr>
                <a:t>(Reimbursable Meals)</a:t>
              </a:r>
            </a:p>
          </p:txBody>
        </p:sp>
        <p:sp>
          <p:nvSpPr>
            <p:cNvPr id="40" name="TextBox 39">
              <a:extLst>
                <a:ext uri="{FF2B5EF4-FFF2-40B4-BE49-F238E27FC236}">
                  <a16:creationId xmlns:a16="http://schemas.microsoft.com/office/drawing/2014/main" id="{47B3E2AA-9DFA-44F0-AB6D-378F81794059}"/>
                </a:ext>
              </a:extLst>
            </p:cNvPr>
            <p:cNvSpPr txBox="1"/>
            <p:nvPr/>
          </p:nvSpPr>
          <p:spPr>
            <a:xfrm>
              <a:off x="8951046" y="2731277"/>
              <a:ext cx="1422400" cy="1323439"/>
            </a:xfrm>
            <a:prstGeom prst="rect">
              <a:avLst/>
            </a:prstGeom>
            <a:grpFill/>
          </p:spPr>
          <p:txBody>
            <a:bodyPr wrap="square" rtlCol="0">
              <a:spAutoFit/>
            </a:bodyPr>
            <a:lstStyle/>
            <a:p>
              <a:pPr algn="ctr"/>
              <a:r>
                <a:rPr lang="en-US" sz="8000" b="1" dirty="0">
                  <a:solidFill>
                    <a:schemeClr val="bg1"/>
                  </a:solidFill>
                </a:rPr>
                <a:t>81</a:t>
              </a:r>
              <a:endParaRPr lang="en-US" b="1" dirty="0">
                <a:solidFill>
                  <a:schemeClr val="bg1"/>
                </a:solidFill>
              </a:endParaRPr>
            </a:p>
          </p:txBody>
        </p:sp>
      </p:grpSp>
      <p:sp>
        <p:nvSpPr>
          <p:cNvPr id="41" name="TextBox 40">
            <a:extLst>
              <a:ext uri="{FF2B5EF4-FFF2-40B4-BE49-F238E27FC236}">
                <a16:creationId xmlns:a16="http://schemas.microsoft.com/office/drawing/2014/main" id="{A5C5E804-CAEC-404A-A7F7-13EFAABE9D37}"/>
              </a:ext>
            </a:extLst>
          </p:cNvPr>
          <p:cNvSpPr txBox="1"/>
          <p:nvPr/>
        </p:nvSpPr>
        <p:spPr>
          <a:xfrm>
            <a:off x="1193766" y="2731907"/>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47</a:t>
            </a:r>
            <a:endParaRPr lang="en-US" b="1" dirty="0">
              <a:solidFill>
                <a:schemeClr val="bg1"/>
              </a:solidFill>
            </a:endParaRPr>
          </a:p>
        </p:txBody>
      </p:sp>
      <p:grpSp>
        <p:nvGrpSpPr>
          <p:cNvPr id="5" name="Group 4">
            <a:extLst>
              <a:ext uri="{FF2B5EF4-FFF2-40B4-BE49-F238E27FC236}">
                <a16:creationId xmlns:a16="http://schemas.microsoft.com/office/drawing/2014/main" id="{14CCC739-159F-5A3E-CE6D-2495A56053FE}"/>
              </a:ext>
            </a:extLst>
          </p:cNvPr>
          <p:cNvGrpSpPr/>
          <p:nvPr/>
        </p:nvGrpSpPr>
        <p:grpSpPr>
          <a:xfrm>
            <a:off x="4290811" y="1816918"/>
            <a:ext cx="2540741" cy="3331976"/>
            <a:chOff x="4290811" y="1816918"/>
            <a:chExt cx="2540741" cy="3331976"/>
          </a:xfrm>
        </p:grpSpPr>
        <p:pic>
          <p:nvPicPr>
            <p:cNvPr id="33" name="Picture 32">
              <a:extLst>
                <a:ext uri="{FF2B5EF4-FFF2-40B4-BE49-F238E27FC236}">
                  <a16:creationId xmlns:a16="http://schemas.microsoft.com/office/drawing/2014/main" id="{F6446170-1408-45B8-B7F8-BB103A2C6B0F}"/>
                </a:ext>
              </a:extLst>
            </p:cNvPr>
            <p:cNvPicPr/>
            <p:nvPr/>
          </p:nvPicPr>
          <p:blipFill rotWithShape="1">
            <a:blip r:embed="rId6"/>
            <a:srcRect l="60577" t="15493" r="13475" b="14202"/>
            <a:stretch/>
          </p:blipFill>
          <p:spPr bwMode="auto">
            <a:xfrm rot="16200000">
              <a:off x="4120735" y="1992353"/>
              <a:ext cx="2886251" cy="2535382"/>
            </a:xfrm>
            <a:prstGeom prst="rect">
              <a:avLst/>
            </a:prstGeom>
            <a:ln w="28575">
              <a:solidFill>
                <a:srgbClr val="000000"/>
              </a:solidFill>
            </a:ln>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45342AD4-3D09-42B3-B4BE-101BF545B75B}"/>
                </a:ext>
              </a:extLst>
            </p:cNvPr>
            <p:cNvSpPr/>
            <p:nvPr/>
          </p:nvSpPr>
          <p:spPr>
            <a:xfrm>
              <a:off x="4290811" y="4714691"/>
              <a:ext cx="2535383" cy="43420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Community Roster</a:t>
              </a:r>
            </a:p>
          </p:txBody>
        </p:sp>
        <p:sp>
          <p:nvSpPr>
            <p:cNvPr id="42" name="TextBox 41">
              <a:extLst>
                <a:ext uri="{FF2B5EF4-FFF2-40B4-BE49-F238E27FC236}">
                  <a16:creationId xmlns:a16="http://schemas.microsoft.com/office/drawing/2014/main" id="{29881938-CBB2-4475-B00A-3468A5B6B2D1}"/>
                </a:ext>
              </a:extLst>
            </p:cNvPr>
            <p:cNvSpPr txBox="1"/>
            <p:nvPr/>
          </p:nvSpPr>
          <p:spPr>
            <a:xfrm>
              <a:off x="4909660" y="2730345"/>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34</a:t>
              </a:r>
              <a:endParaRPr lang="en-US" b="1" dirty="0">
                <a:solidFill>
                  <a:schemeClr val="bg1"/>
                </a:solidFill>
              </a:endParaRPr>
            </a:p>
          </p:txBody>
        </p:sp>
      </p:grpSp>
      <p:sp>
        <p:nvSpPr>
          <p:cNvPr id="43" name="Title 3">
            <a:extLst>
              <a:ext uri="{FF2B5EF4-FFF2-40B4-BE49-F238E27FC236}">
                <a16:creationId xmlns:a16="http://schemas.microsoft.com/office/drawing/2014/main" id="{5FEF8E0A-651D-4CCF-8DF5-AE844E8B0E5C}"/>
              </a:ext>
            </a:extLst>
          </p:cNvPr>
          <p:cNvSpPr txBox="1">
            <a:spLocks/>
          </p:cNvSpPr>
          <p:nvPr/>
        </p:nvSpPr>
        <p:spPr>
          <a:xfrm>
            <a:off x="37791" y="5734698"/>
            <a:ext cx="875328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Century Gothic" panose="020B0502020202020204" pitchFamily="34" charset="0"/>
              </a:rPr>
              <a:t>Reimbursable meal counts on the Production Record must support the ASP Grid Sheet and the Community Roster. </a:t>
            </a:r>
          </a:p>
        </p:txBody>
      </p:sp>
    </p:spTree>
    <p:custDataLst>
      <p:tags r:id="rId1"/>
    </p:custDataLst>
    <p:extLst>
      <p:ext uri="{BB962C8B-B14F-4D97-AF65-F5344CB8AC3E}">
        <p14:creationId xmlns:p14="http://schemas.microsoft.com/office/powerpoint/2010/main" val="3064498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762">
        <p159:morph option="byObject"/>
      </p:transition>
    </mc:Choice>
    <mc:Fallback xmlns="">
      <p:transition spd="slow" advTm="287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082328" y="233362"/>
            <a:ext cx="7548165" cy="1143000"/>
          </a:xfrm>
        </p:spPr>
        <p:txBody>
          <a:bodyPr>
            <a:noAutofit/>
          </a:bodyPr>
          <a:lstStyle/>
          <a:p>
            <a:r>
              <a:rPr lang="en-US" dirty="0"/>
              <a:t>Do Not Back Out Leftovers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606717" y="1582221"/>
            <a:ext cx="6499388" cy="454185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altLang="en-US" sz="2400" dirty="0">
                <a:solidFill>
                  <a:schemeClr val="bg1"/>
                </a:solidFill>
                <a:latin typeface="Century Gothic" panose="020B0502020202020204" pitchFamily="34" charset="0"/>
              </a:rPr>
              <a:t>“Backing out” is when leftovers are subtracted from the meals prepared to determine the meal count.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“Backing out” leftovers is strictly prohibited</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 counts are obtained from the amounts recorded on the ASP Supper Grid Sheet and the Community Roster</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It is not possible to claim more meals than the amount prepared on the production worksheet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Meals must be recorded accurately</a:t>
            </a:r>
          </a:p>
          <a:p>
            <a:pPr marL="0" indent="0">
              <a:spcBef>
                <a:spcPts val="0"/>
              </a:spcBef>
              <a:buNone/>
            </a:pPr>
            <a:endParaRPr lang="en-US" altLang="en-US" sz="26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C25099A0-5A7F-8917-2A42-E52802626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768" y="233362"/>
            <a:ext cx="4814530" cy="519764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05E4CE7E-1B4A-526D-15FA-C2BB0B09BDAB}"/>
              </a:ext>
            </a:extLst>
          </p:cNvPr>
          <p:cNvSpPr/>
          <p:nvPr/>
        </p:nvSpPr>
        <p:spPr>
          <a:xfrm>
            <a:off x="-79361" y="4153237"/>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E9FA6C2-E023-FF07-EFAB-AB45F42196AD}"/>
              </a:ext>
            </a:extLst>
          </p:cNvPr>
          <p:cNvSpPr/>
          <p:nvPr/>
        </p:nvSpPr>
        <p:spPr>
          <a:xfrm>
            <a:off x="1170109" y="5431004"/>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5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3199">
        <p159:morph option="byObject"/>
      </p:transition>
    </mc:Choice>
    <mc:Fallback xmlns="">
      <p:transition spd="slow" advTm="53199">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FEFA71C-C52A-EEDB-57F4-CF84D2E878E2}"/>
              </a:ext>
            </a:extLst>
          </p:cNvPr>
          <p:cNvSpPr/>
          <p:nvPr/>
        </p:nvSpPr>
        <p:spPr>
          <a:xfrm>
            <a:off x="5783867"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37D9B344-E9D0-2308-307A-C6B47DC2EAE3}"/>
              </a:ext>
            </a:extLst>
          </p:cNvPr>
          <p:cNvSpPr/>
          <p:nvPr/>
        </p:nvSpPr>
        <p:spPr>
          <a:xfrm>
            <a:off x="-193087"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6479464" y="2233801"/>
            <a:ext cx="5894910" cy="2390398"/>
          </a:xfrm>
          <a:prstGeom prst="rect">
            <a:avLst/>
          </a:prstGeom>
        </p:spPr>
        <p:txBody>
          <a:bodyPr wrap="square">
            <a:spAutoFit/>
          </a:bodyPr>
          <a:lstStyle/>
          <a:p>
            <a:pPr>
              <a:spcAft>
                <a:spcPts val="400"/>
              </a:spcAft>
            </a:pPr>
            <a:r>
              <a:rPr lang="en-US" sz="2400" dirty="0">
                <a:solidFill>
                  <a:schemeClr val="tx2">
                    <a:lumMod val="50000"/>
                  </a:schemeClr>
                </a:solidFill>
                <a:latin typeface="Century Gothic" panose="020B0502020202020204" pitchFamily="34" charset="0"/>
              </a:rPr>
              <a:t>Claiming is the request for reimbursement that FSD submits to the California Department of Social Services. FSD obtains this information from the Newton CMS system.</a:t>
            </a:r>
          </a:p>
          <a:p>
            <a:pPr>
              <a:spcAft>
                <a:spcPts val="400"/>
              </a:spcAft>
              <a:buFont typeface="Wingdings" panose="05000000000000000000" pitchFamily="2" charset="2"/>
              <a:buChar char="Ø"/>
            </a:pPr>
            <a:endParaRPr lang="en-US" sz="2600" dirty="0">
              <a:solidFill>
                <a:srgbClr val="000000"/>
              </a:solidFill>
              <a:latin typeface="Century Gothic" panose="020B0502020202020204" pitchFamily="34" charset="0"/>
            </a:endParaRP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4717085" y="556604"/>
            <a:ext cx="839074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tx2">
                    <a:lumMod val="50000"/>
                  </a:schemeClr>
                </a:solidFill>
                <a:latin typeface="Onyx" panose="04050602080702020203" pitchFamily="82" charset="0"/>
              </a:rPr>
              <a:t>Claiming for</a:t>
            </a:r>
          </a:p>
          <a:p>
            <a:r>
              <a:rPr lang="en-US" sz="7200" dirty="0">
                <a:solidFill>
                  <a:schemeClr val="tx2">
                    <a:lumMod val="50000"/>
                  </a:schemeClr>
                </a:solidFill>
                <a:latin typeface="Onyx" panose="04050602080702020203" pitchFamily="82" charset="0"/>
              </a:rPr>
              <a:t> Reimbursement</a:t>
            </a:r>
          </a:p>
        </p:txBody>
      </p:sp>
      <p:sp>
        <p:nvSpPr>
          <p:cNvPr id="23" name="Rectangle 22">
            <a:extLst>
              <a:ext uri="{FF2B5EF4-FFF2-40B4-BE49-F238E27FC236}">
                <a16:creationId xmlns:a16="http://schemas.microsoft.com/office/drawing/2014/main" id="{CDFC81D8-55C0-4118-915F-15FC5AC541C9}"/>
              </a:ext>
            </a:extLst>
          </p:cNvPr>
          <p:cNvSpPr/>
          <p:nvPr/>
        </p:nvSpPr>
        <p:spPr>
          <a:xfrm>
            <a:off x="6250800" y="4154103"/>
            <a:ext cx="5557549" cy="2086212"/>
          </a:xfrm>
          <a:prstGeom prst="rect">
            <a:avLst/>
          </a:prstGeom>
        </p:spPr>
        <p:txBody>
          <a:bodyPr wrap="square">
            <a:spAutoFit/>
          </a:bodyPr>
          <a:lstStyle/>
          <a:p>
            <a:pPr lvl="2" indent="-344488">
              <a:buFont typeface="Wingdings" panose="05000000000000000000" pitchFamily="2" charset="2"/>
              <a:buChar char="Ø"/>
            </a:pPr>
            <a:r>
              <a:rPr lang="en-US" sz="2200" dirty="0">
                <a:solidFill>
                  <a:schemeClr val="tx2">
                    <a:lumMod val="50000"/>
                  </a:schemeClr>
                </a:solidFill>
                <a:latin typeface="Century Gothic" panose="020B0502020202020204" pitchFamily="34" charset="0"/>
              </a:rPr>
              <a:t>Meal counts are obtained from ASP Supper Grid Sheet and Community Roster combined</a:t>
            </a:r>
          </a:p>
          <a:p>
            <a:pPr lvl="2" indent="-344488" defTabSz="914400">
              <a:lnSpc>
                <a:spcPct val="90000"/>
              </a:lnSpc>
              <a:spcBef>
                <a:spcPts val="500"/>
              </a:spcBef>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Manager inputs the total meal count under the </a:t>
            </a:r>
            <a:r>
              <a:rPr lang="en-US" sz="2200" b="1" dirty="0">
                <a:solidFill>
                  <a:schemeClr val="tx2">
                    <a:lumMod val="50000"/>
                  </a:schemeClr>
                </a:solidFill>
                <a:latin typeface="Century Gothic" panose="020B0502020202020204" pitchFamily="34" charset="0"/>
              </a:rPr>
              <a:t>MISC counts </a:t>
            </a:r>
            <a:r>
              <a:rPr lang="en-US" sz="2200" dirty="0">
                <a:solidFill>
                  <a:schemeClr val="tx2">
                    <a:lumMod val="50000"/>
                  </a:schemeClr>
                </a:solidFill>
                <a:latin typeface="Century Gothic" panose="020B0502020202020204" pitchFamily="34" charset="0"/>
              </a:rPr>
              <a:t>tab in the Newton CMS system</a:t>
            </a:r>
          </a:p>
        </p:txBody>
      </p:sp>
      <p:sp>
        <p:nvSpPr>
          <p:cNvPr id="6" name="Flowchart: Connector 5">
            <a:extLst>
              <a:ext uri="{FF2B5EF4-FFF2-40B4-BE49-F238E27FC236}">
                <a16:creationId xmlns:a16="http://schemas.microsoft.com/office/drawing/2014/main" id="{A7051A39-E8D2-72B9-102A-C7BEE377AFEB}"/>
              </a:ext>
            </a:extLst>
          </p:cNvPr>
          <p:cNvSpPr/>
          <p:nvPr/>
        </p:nvSpPr>
        <p:spPr>
          <a:xfrm>
            <a:off x="383651" y="512404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2B6C837-F55B-70B4-E6A4-75BC1CE0A3FC}"/>
              </a:ext>
            </a:extLst>
          </p:cNvPr>
          <p:cNvSpPr/>
          <p:nvPr/>
        </p:nvSpPr>
        <p:spPr>
          <a:xfrm>
            <a:off x="1265272" y="624031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group of tables with numbers&#10;&#10;Description automatically generated with medium confidence">
            <a:extLst>
              <a:ext uri="{FF2B5EF4-FFF2-40B4-BE49-F238E27FC236}">
                <a16:creationId xmlns:a16="http://schemas.microsoft.com/office/drawing/2014/main" id="{44CA6C7C-36C9-E09F-B00F-71E04EC63687}"/>
              </a:ext>
            </a:extLst>
          </p:cNvPr>
          <p:cNvPicPr>
            <a:picLocks noChangeAspect="1"/>
          </p:cNvPicPr>
          <p:nvPr/>
        </p:nvPicPr>
        <p:blipFill>
          <a:blip r:embed="rId3"/>
          <a:stretch>
            <a:fillRect/>
          </a:stretch>
        </p:blipFill>
        <p:spPr>
          <a:xfrm>
            <a:off x="2433893" y="2409107"/>
            <a:ext cx="2474431" cy="3199627"/>
          </a:xfrm>
          <a:prstGeom prst="rect">
            <a:avLst/>
          </a:prstGeom>
        </p:spPr>
      </p:pic>
      <p:pic>
        <p:nvPicPr>
          <p:cNvPr id="9" name="Picture 8" descr="A white sheet with black lines&#10;&#10;Description automatically generated">
            <a:extLst>
              <a:ext uri="{FF2B5EF4-FFF2-40B4-BE49-F238E27FC236}">
                <a16:creationId xmlns:a16="http://schemas.microsoft.com/office/drawing/2014/main" id="{3688A3A6-3E30-70B3-E893-C05E288D56FA}"/>
              </a:ext>
            </a:extLst>
          </p:cNvPr>
          <p:cNvPicPr>
            <a:picLocks noChangeAspect="1"/>
          </p:cNvPicPr>
          <p:nvPr/>
        </p:nvPicPr>
        <p:blipFill>
          <a:blip r:embed="rId4"/>
          <a:stretch>
            <a:fillRect/>
          </a:stretch>
        </p:blipFill>
        <p:spPr>
          <a:xfrm>
            <a:off x="930002" y="809293"/>
            <a:ext cx="2485495" cy="3199627"/>
          </a:xfrm>
          <a:prstGeom prst="rect">
            <a:avLst/>
          </a:prstGeom>
        </p:spPr>
      </p:pic>
    </p:spTree>
    <p:extLst>
      <p:ext uri="{BB962C8B-B14F-4D97-AF65-F5344CB8AC3E}">
        <p14:creationId xmlns:p14="http://schemas.microsoft.com/office/powerpoint/2010/main" val="345739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755">
        <p159:morph option="byObject"/>
      </p:transition>
    </mc:Choice>
    <mc:Fallback xmlns="">
      <p:transition spd="slow" advTm="48755">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7DD4481F-E9F5-AA26-4489-832AD25EEBF8}"/>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58E93938-7120-F0D8-D907-4F68796897ED}"/>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4AA5F-441D-B85D-8172-0ECE0A82636E}"/>
              </a:ext>
            </a:extLst>
          </p:cNvPr>
          <p:cNvSpPr>
            <a:spLocks noGrp="1"/>
          </p:cNvSpPr>
          <p:nvPr>
            <p:ph type="title"/>
          </p:nvPr>
        </p:nvSpPr>
        <p:spPr>
          <a:xfrm>
            <a:off x="-540895" y="428660"/>
            <a:ext cx="6299200" cy="1143000"/>
          </a:xfrm>
        </p:spPr>
        <p:txBody>
          <a:bodyPr/>
          <a:lstStyle/>
          <a:p>
            <a:r>
              <a:rPr lang="en-US" sz="7200" dirty="0">
                <a:solidFill>
                  <a:srgbClr val="002060"/>
                </a:solidFill>
              </a:rPr>
              <a:t>Same Day Supper Meal Count Input</a:t>
            </a:r>
          </a:p>
        </p:txBody>
      </p:sp>
      <p:pic>
        <p:nvPicPr>
          <p:cNvPr id="13" name="Picture 12" descr="A screenshot of a computer&#10;&#10;AI-generated content may be incorrect.">
            <a:extLst>
              <a:ext uri="{FF2B5EF4-FFF2-40B4-BE49-F238E27FC236}">
                <a16:creationId xmlns:a16="http://schemas.microsoft.com/office/drawing/2014/main" id="{997888B8-AA16-4535-FEFF-9039DC896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520" y="1591053"/>
            <a:ext cx="4857906" cy="2862255"/>
          </a:xfrm>
          <a:prstGeom prst="rect">
            <a:avLst/>
          </a:prstGeom>
        </p:spPr>
      </p:pic>
      <p:pic>
        <p:nvPicPr>
          <p:cNvPr id="4" name="Picture 3" descr="Monitor PNG Image - PurePNG | Free transparent CC0 PNG Image Library">
            <a:extLst>
              <a:ext uri="{FF2B5EF4-FFF2-40B4-BE49-F238E27FC236}">
                <a16:creationId xmlns:a16="http://schemas.microsoft.com/office/drawing/2014/main" id="{0B392A53-13ED-CC08-052B-1818D4EE47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0624" y="1298126"/>
            <a:ext cx="5451698" cy="42617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605977D-8FD8-0876-18AA-9988D1AA8B09}"/>
              </a:ext>
            </a:extLst>
          </p:cNvPr>
          <p:cNvSpPr txBox="1"/>
          <p:nvPr/>
        </p:nvSpPr>
        <p:spPr>
          <a:xfrm>
            <a:off x="58323" y="2171252"/>
            <a:ext cx="5837525"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When supper meal counts are entered the same day of service for reimbursement:</a:t>
            </a:r>
          </a:p>
        </p:txBody>
      </p:sp>
      <p:sp>
        <p:nvSpPr>
          <p:cNvPr id="16" name="TextBox 15">
            <a:extLst>
              <a:ext uri="{FF2B5EF4-FFF2-40B4-BE49-F238E27FC236}">
                <a16:creationId xmlns:a16="http://schemas.microsoft.com/office/drawing/2014/main" id="{58C7935D-76FC-AA21-5B1E-F414287F0D87}"/>
              </a:ext>
            </a:extLst>
          </p:cNvPr>
          <p:cNvSpPr txBox="1"/>
          <p:nvPr/>
        </p:nvSpPr>
        <p:spPr>
          <a:xfrm>
            <a:off x="69678" y="3324977"/>
            <a:ext cx="5837525" cy="830997"/>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Click “Post Operating Day” in the daily checklist on the left hand side.</a:t>
            </a:r>
          </a:p>
        </p:txBody>
      </p:sp>
      <p:sp>
        <p:nvSpPr>
          <p:cNvPr id="27" name="TextBox 26">
            <a:extLst>
              <a:ext uri="{FF2B5EF4-FFF2-40B4-BE49-F238E27FC236}">
                <a16:creationId xmlns:a16="http://schemas.microsoft.com/office/drawing/2014/main" id="{B7834067-3097-50B3-200F-CC06D2E92E55}"/>
              </a:ext>
            </a:extLst>
          </p:cNvPr>
          <p:cNvSpPr txBox="1"/>
          <p:nvPr/>
        </p:nvSpPr>
        <p:spPr>
          <a:xfrm>
            <a:off x="58323" y="4135377"/>
            <a:ext cx="5078055" cy="830997"/>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Enter supper meal counts on the “MISC Counts” tab.</a:t>
            </a:r>
          </a:p>
        </p:txBody>
      </p:sp>
      <p:sp>
        <p:nvSpPr>
          <p:cNvPr id="8" name="TextBox 7">
            <a:extLst>
              <a:ext uri="{FF2B5EF4-FFF2-40B4-BE49-F238E27FC236}">
                <a16:creationId xmlns:a16="http://schemas.microsoft.com/office/drawing/2014/main" id="{4D1E3EE7-0D25-2E0C-50D4-9C21484CA19D}"/>
              </a:ext>
            </a:extLst>
          </p:cNvPr>
          <p:cNvSpPr txBox="1"/>
          <p:nvPr/>
        </p:nvSpPr>
        <p:spPr>
          <a:xfrm>
            <a:off x="43654" y="4930526"/>
            <a:ext cx="5110570"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Return to the “Bank Deposit” Tab. Click Reviewed then OK and your day has been posted.</a:t>
            </a:r>
          </a:p>
        </p:txBody>
      </p:sp>
      <p:pic>
        <p:nvPicPr>
          <p:cNvPr id="30" name="Picture 29" descr="A screenshot of a computer&#10;&#10;AI-generated content may be incorrect.">
            <a:extLst>
              <a:ext uri="{FF2B5EF4-FFF2-40B4-BE49-F238E27FC236}">
                <a16:creationId xmlns:a16="http://schemas.microsoft.com/office/drawing/2014/main" id="{B01ED5B6-7313-02CC-39ED-F41D3E55B55D}"/>
              </a:ext>
            </a:extLst>
          </p:cNvPr>
          <p:cNvPicPr>
            <a:picLocks noChangeAspect="1"/>
          </p:cNvPicPr>
          <p:nvPr/>
        </p:nvPicPr>
        <p:blipFill>
          <a:blip r:embed="rId4"/>
          <a:stretch>
            <a:fillRect/>
          </a:stretch>
        </p:blipFill>
        <p:spPr>
          <a:xfrm>
            <a:off x="7922156" y="1931909"/>
            <a:ext cx="2948633" cy="2180542"/>
          </a:xfrm>
          <a:prstGeom prst="rect">
            <a:avLst/>
          </a:prstGeom>
        </p:spPr>
      </p:pic>
      <p:cxnSp>
        <p:nvCxnSpPr>
          <p:cNvPr id="33" name="Straight Arrow Connector 32">
            <a:extLst>
              <a:ext uri="{FF2B5EF4-FFF2-40B4-BE49-F238E27FC236}">
                <a16:creationId xmlns:a16="http://schemas.microsoft.com/office/drawing/2014/main" id="{14703360-DA3D-907F-A521-EA3A7A8DCDEA}"/>
              </a:ext>
            </a:extLst>
          </p:cNvPr>
          <p:cNvCxnSpPr/>
          <p:nvPr/>
        </p:nvCxnSpPr>
        <p:spPr>
          <a:xfrm flipV="1">
            <a:off x="5486400" y="3211244"/>
            <a:ext cx="1388533" cy="666489"/>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73D42092-9C0E-8F2C-A537-33858D026872}"/>
              </a:ext>
            </a:extLst>
          </p:cNvPr>
          <p:cNvSpPr/>
          <p:nvPr/>
        </p:nvSpPr>
        <p:spPr>
          <a:xfrm>
            <a:off x="6967519" y="3048000"/>
            <a:ext cx="657741" cy="16324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A screenshot of a computer&#10;&#10;AI-generated content may be incorrect.">
            <a:extLst>
              <a:ext uri="{FF2B5EF4-FFF2-40B4-BE49-F238E27FC236}">
                <a16:creationId xmlns:a16="http://schemas.microsoft.com/office/drawing/2014/main" id="{A751CE1E-12C6-525A-6BFC-3193393C47C0}"/>
              </a:ext>
            </a:extLst>
          </p:cNvPr>
          <p:cNvPicPr>
            <a:picLocks noChangeAspect="1"/>
          </p:cNvPicPr>
          <p:nvPr/>
        </p:nvPicPr>
        <p:blipFill>
          <a:blip r:embed="rId5"/>
          <a:stretch>
            <a:fillRect/>
          </a:stretch>
        </p:blipFill>
        <p:spPr>
          <a:xfrm>
            <a:off x="7922156" y="1931908"/>
            <a:ext cx="2939340" cy="2180543"/>
          </a:xfrm>
          <a:prstGeom prst="rect">
            <a:avLst/>
          </a:prstGeom>
        </p:spPr>
      </p:pic>
      <p:cxnSp>
        <p:nvCxnSpPr>
          <p:cNvPr id="39" name="Straight Arrow Connector 38">
            <a:extLst>
              <a:ext uri="{FF2B5EF4-FFF2-40B4-BE49-F238E27FC236}">
                <a16:creationId xmlns:a16="http://schemas.microsoft.com/office/drawing/2014/main" id="{BE0B9FFB-81D7-120B-4A24-442C783BF140}"/>
              </a:ext>
            </a:extLst>
          </p:cNvPr>
          <p:cNvCxnSpPr>
            <a:cxnSpLocks/>
            <a:stCxn id="27" idx="3"/>
          </p:cNvCxnSpPr>
          <p:nvPr/>
        </p:nvCxnSpPr>
        <p:spPr>
          <a:xfrm flipV="1">
            <a:off x="5136378" y="2171252"/>
            <a:ext cx="4160022" cy="2379624"/>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9C74CBEF-E24D-463C-FE40-65CFD7CB4E35}"/>
              </a:ext>
            </a:extLst>
          </p:cNvPr>
          <p:cNvSpPr/>
          <p:nvPr/>
        </p:nvSpPr>
        <p:spPr>
          <a:xfrm>
            <a:off x="8974015" y="2637692"/>
            <a:ext cx="920262" cy="140677"/>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9A95C8F-67E0-D006-BE26-03EC55A01E0C}"/>
              </a:ext>
            </a:extLst>
          </p:cNvPr>
          <p:cNvSpPr txBox="1"/>
          <p:nvPr/>
        </p:nvSpPr>
        <p:spPr>
          <a:xfrm>
            <a:off x="8930583" y="2608003"/>
            <a:ext cx="274434" cy="200055"/>
          </a:xfrm>
          <a:prstGeom prst="rect">
            <a:avLst/>
          </a:prstGeom>
          <a:noFill/>
        </p:spPr>
        <p:txBody>
          <a:bodyPr wrap="none" rtlCol="0">
            <a:spAutoFit/>
          </a:bodyPr>
          <a:lstStyle/>
          <a:p>
            <a:r>
              <a:rPr lang="en-US" sz="700" dirty="0">
                <a:solidFill>
                  <a:srgbClr val="FF0000"/>
                </a:solidFill>
              </a:rPr>
              <a:t>60</a:t>
            </a:r>
          </a:p>
        </p:txBody>
      </p:sp>
      <p:pic>
        <p:nvPicPr>
          <p:cNvPr id="44" name="Picture 43" descr="A screenshot of a computer&#10;&#10;AI-generated content may be incorrect.">
            <a:extLst>
              <a:ext uri="{FF2B5EF4-FFF2-40B4-BE49-F238E27FC236}">
                <a16:creationId xmlns:a16="http://schemas.microsoft.com/office/drawing/2014/main" id="{DBCDC2AB-0172-0B2F-EF34-6DCBEBF9F9AD}"/>
              </a:ext>
            </a:extLst>
          </p:cNvPr>
          <p:cNvPicPr>
            <a:picLocks noChangeAspect="1"/>
          </p:cNvPicPr>
          <p:nvPr/>
        </p:nvPicPr>
        <p:blipFill>
          <a:blip r:embed="rId6"/>
          <a:stretch>
            <a:fillRect/>
          </a:stretch>
        </p:blipFill>
        <p:spPr>
          <a:xfrm>
            <a:off x="7931721" y="1931907"/>
            <a:ext cx="2960695" cy="2176278"/>
          </a:xfrm>
          <a:prstGeom prst="rect">
            <a:avLst/>
          </a:prstGeom>
        </p:spPr>
      </p:pic>
      <p:cxnSp>
        <p:nvCxnSpPr>
          <p:cNvPr id="46" name="Straight Arrow Connector 45">
            <a:extLst>
              <a:ext uri="{FF2B5EF4-FFF2-40B4-BE49-F238E27FC236}">
                <a16:creationId xmlns:a16="http://schemas.microsoft.com/office/drawing/2014/main" id="{AD74DC28-76F0-7E21-5BB2-6976A368AF5B}"/>
              </a:ext>
            </a:extLst>
          </p:cNvPr>
          <p:cNvCxnSpPr/>
          <p:nvPr/>
        </p:nvCxnSpPr>
        <p:spPr>
          <a:xfrm flipV="1">
            <a:off x="4953000" y="2286000"/>
            <a:ext cx="5444067" cy="347133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Free Red Check Mark Transparent, Download Free Red Check Mark Transparent png images, Free ...">
            <a:extLst>
              <a:ext uri="{FF2B5EF4-FFF2-40B4-BE49-F238E27FC236}">
                <a16:creationId xmlns:a16="http://schemas.microsoft.com/office/drawing/2014/main" id="{12FE0B11-E076-B6BB-8F9C-C1E1D8BD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0728" y="2152891"/>
            <a:ext cx="75945" cy="79094"/>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5CBDD501-2894-ED4A-AB0A-10D918E3A382}"/>
              </a:ext>
            </a:extLst>
          </p:cNvPr>
          <p:cNvCxnSpPr/>
          <p:nvPr/>
        </p:nvCxnSpPr>
        <p:spPr>
          <a:xfrm flipV="1">
            <a:off x="4953000" y="4021666"/>
            <a:ext cx="5214257" cy="173566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C5A0BF4B-CD25-B018-879E-FCA7A33B74A2}"/>
              </a:ext>
            </a:extLst>
          </p:cNvPr>
          <p:cNvSpPr/>
          <p:nvPr/>
        </p:nvSpPr>
        <p:spPr>
          <a:xfrm>
            <a:off x="10280968" y="3751413"/>
            <a:ext cx="296896" cy="37197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87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30"/>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wipe(down)">
                                      <p:cBhvr>
                                        <p:cTn id="61" dur="500"/>
                                        <p:tgtEl>
                                          <p:spTgt spid="1026"/>
                                        </p:tgtEl>
                                      </p:cBhvr>
                                    </p:animEffec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46"/>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500"/>
                                        <p:tgtEl>
                                          <p:spTgt spid="48"/>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8" grpId="0"/>
      <p:bldP spid="35" grpId="0" animBg="1"/>
      <p:bldP spid="35" grpId="1" animBg="1"/>
      <p:bldP spid="41" grpId="0" animBg="1"/>
      <p:bldP spid="41" grpId="1" animBg="1"/>
      <p:bldP spid="42" grpId="0"/>
      <p:bldP spid="42" grpId="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2820645" y="560084"/>
            <a:ext cx="6209163" cy="573783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419220" y="2624371"/>
            <a:ext cx="5070030"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Food Service Division (FSD) is required to provide annual CACFP supper training to all Food Services Staff (FS), After School Early Childhood Program (AECP) Staff, and After School Program (ASP) Staff before the start of every school year, new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267595"/>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738631"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145822" y="5465122"/>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652122"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465">
        <p159:morph option="byObject"/>
      </p:transition>
    </mc:Choice>
    <mc:Fallback xmlns="">
      <p:transition spd="slow" advTm="41465">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B1FEE58D-C0FD-1FA1-6801-C903EA43AB5A}"/>
              </a:ext>
            </a:extLst>
          </p:cNvPr>
          <p:cNvSpPr/>
          <p:nvPr/>
        </p:nvSpPr>
        <p:spPr>
          <a:xfrm>
            <a:off x="5667845"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7225A5E8-176E-7966-DF23-B0505F49C397}"/>
              </a:ext>
            </a:extLst>
          </p:cNvPr>
          <p:cNvSpPr/>
          <p:nvPr/>
        </p:nvSpPr>
        <p:spPr>
          <a:xfrm>
            <a:off x="-193087"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6B9BADE-CF07-B76D-4358-C6F6C1225BC6}"/>
              </a:ext>
            </a:extLst>
          </p:cNvPr>
          <p:cNvSpPr>
            <a:spLocks noGrp="1"/>
          </p:cNvSpPr>
          <p:nvPr>
            <p:ph type="title"/>
          </p:nvPr>
        </p:nvSpPr>
        <p:spPr>
          <a:xfrm>
            <a:off x="6629399" y="457339"/>
            <a:ext cx="5799869" cy="1143000"/>
          </a:xfrm>
        </p:spPr>
        <p:txBody>
          <a:bodyPr/>
          <a:lstStyle/>
          <a:p>
            <a:r>
              <a:rPr lang="en-US" sz="7200" dirty="0">
                <a:solidFill>
                  <a:srgbClr val="002060"/>
                </a:solidFill>
              </a:rPr>
              <a:t>Next Day Supper Meal Count Input</a:t>
            </a:r>
          </a:p>
        </p:txBody>
      </p:sp>
      <p:pic>
        <p:nvPicPr>
          <p:cNvPr id="3" name="Picture 2" descr="A screenshot of a computer&#10;&#10;AI-generated content may be incorrect.">
            <a:extLst>
              <a:ext uri="{FF2B5EF4-FFF2-40B4-BE49-F238E27FC236}">
                <a16:creationId xmlns:a16="http://schemas.microsoft.com/office/drawing/2014/main" id="{32A3C3ED-3043-3F0A-D3A3-A458B2803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5" y="1591053"/>
            <a:ext cx="4857906" cy="2862255"/>
          </a:xfrm>
          <a:prstGeom prst="rect">
            <a:avLst/>
          </a:prstGeom>
        </p:spPr>
      </p:pic>
      <p:pic>
        <p:nvPicPr>
          <p:cNvPr id="2" name="Picture 1" descr="Monitor PNG Image - PurePNG | Free transparent CC0 PNG Image Library">
            <a:extLst>
              <a:ext uri="{FF2B5EF4-FFF2-40B4-BE49-F238E27FC236}">
                <a16:creationId xmlns:a16="http://schemas.microsoft.com/office/drawing/2014/main" id="{155447EC-7ABC-DFD3-B542-27D9C1C1BE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2169" y="1298126"/>
            <a:ext cx="5451698" cy="4261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EAE53A-923A-A9FC-CF31-A395A1C6B1C4}"/>
              </a:ext>
            </a:extLst>
          </p:cNvPr>
          <p:cNvSpPr txBox="1"/>
          <p:nvPr/>
        </p:nvSpPr>
        <p:spPr>
          <a:xfrm>
            <a:off x="6591743" y="1977390"/>
            <a:ext cx="5837525"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When supper meal counts are entered the next day of service for reimbursement:</a:t>
            </a:r>
          </a:p>
        </p:txBody>
      </p:sp>
      <p:sp>
        <p:nvSpPr>
          <p:cNvPr id="8" name="TextBox 7">
            <a:extLst>
              <a:ext uri="{FF2B5EF4-FFF2-40B4-BE49-F238E27FC236}">
                <a16:creationId xmlns:a16="http://schemas.microsoft.com/office/drawing/2014/main" id="{F53E0749-F5F5-FD52-F4DB-2BADC4E1CB21}"/>
              </a:ext>
            </a:extLst>
          </p:cNvPr>
          <p:cNvSpPr txBox="1"/>
          <p:nvPr/>
        </p:nvSpPr>
        <p:spPr>
          <a:xfrm>
            <a:off x="7073186" y="3144515"/>
            <a:ext cx="4985464"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Click “Enter After School Counts” on the left-hand side in the daily checklist.</a:t>
            </a:r>
          </a:p>
        </p:txBody>
      </p:sp>
      <p:sp>
        <p:nvSpPr>
          <p:cNvPr id="9" name="TextBox 8">
            <a:extLst>
              <a:ext uri="{FF2B5EF4-FFF2-40B4-BE49-F238E27FC236}">
                <a16:creationId xmlns:a16="http://schemas.microsoft.com/office/drawing/2014/main" id="{253EDB07-2768-DEE9-9D21-9C4630D5C9A0}"/>
              </a:ext>
            </a:extLst>
          </p:cNvPr>
          <p:cNvSpPr txBox="1"/>
          <p:nvPr/>
        </p:nvSpPr>
        <p:spPr>
          <a:xfrm>
            <a:off x="7073186" y="4347539"/>
            <a:ext cx="479542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Select the date to be opened.</a:t>
            </a:r>
          </a:p>
        </p:txBody>
      </p:sp>
      <p:sp>
        <p:nvSpPr>
          <p:cNvPr id="10" name="TextBox 9">
            <a:extLst>
              <a:ext uri="{FF2B5EF4-FFF2-40B4-BE49-F238E27FC236}">
                <a16:creationId xmlns:a16="http://schemas.microsoft.com/office/drawing/2014/main" id="{1D767DFF-00F4-98A1-140D-02791F0C24F9}"/>
              </a:ext>
            </a:extLst>
          </p:cNvPr>
          <p:cNvSpPr txBox="1"/>
          <p:nvPr/>
        </p:nvSpPr>
        <p:spPr>
          <a:xfrm>
            <a:off x="7073186" y="4911804"/>
            <a:ext cx="4880689"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Enter Supper Meal Counts on the “Edit After School Counts” pop up then click OK.</a:t>
            </a:r>
          </a:p>
        </p:txBody>
      </p:sp>
      <p:sp>
        <p:nvSpPr>
          <p:cNvPr id="18" name="Rectangle 17">
            <a:extLst>
              <a:ext uri="{FF2B5EF4-FFF2-40B4-BE49-F238E27FC236}">
                <a16:creationId xmlns:a16="http://schemas.microsoft.com/office/drawing/2014/main" id="{B07656DE-3492-8BB8-3592-1B1D7E290E17}"/>
              </a:ext>
            </a:extLst>
          </p:cNvPr>
          <p:cNvSpPr/>
          <p:nvPr/>
        </p:nvSpPr>
        <p:spPr>
          <a:xfrm>
            <a:off x="5258611" y="4375885"/>
            <a:ext cx="204980" cy="45719"/>
          </a:xfrm>
          <a:prstGeom prst="rect">
            <a:avLst/>
          </a:prstGeom>
          <a:gradFill flip="none" rotWithShape="1">
            <a:gsLst>
              <a:gs pos="0">
                <a:srgbClr val="EEEEEE"/>
              </a:gs>
              <a:gs pos="74000">
                <a:srgbClr val="E7E7E7"/>
              </a:gs>
              <a:gs pos="83000">
                <a:srgbClr val="E3E3E3"/>
              </a:gs>
              <a:gs pos="100000">
                <a:srgbClr val="D7D7D7"/>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206D1A3-FA13-5A2F-88B9-8AD5A3AC5F2D}"/>
              </a:ext>
            </a:extLst>
          </p:cNvPr>
          <p:cNvSpPr txBox="1"/>
          <p:nvPr/>
        </p:nvSpPr>
        <p:spPr>
          <a:xfrm>
            <a:off x="5192303" y="4329494"/>
            <a:ext cx="328936" cy="138499"/>
          </a:xfrm>
          <a:prstGeom prst="rect">
            <a:avLst/>
          </a:prstGeom>
          <a:noFill/>
        </p:spPr>
        <p:txBody>
          <a:bodyPr wrap="none" rtlCol="0">
            <a:spAutoFit/>
          </a:bodyPr>
          <a:lstStyle/>
          <a:p>
            <a:r>
              <a:rPr lang="en-US" sz="300" dirty="0">
                <a:solidFill>
                  <a:srgbClr val="0F0C09"/>
                </a:solidFill>
              </a:rPr>
              <a:t>4/7/2025</a:t>
            </a:r>
          </a:p>
        </p:txBody>
      </p:sp>
      <p:cxnSp>
        <p:nvCxnSpPr>
          <p:cNvPr id="12" name="Straight Arrow Connector 11">
            <a:extLst>
              <a:ext uri="{FF2B5EF4-FFF2-40B4-BE49-F238E27FC236}">
                <a16:creationId xmlns:a16="http://schemas.microsoft.com/office/drawing/2014/main" id="{7E8D7D09-DAE6-8DCB-F198-2CD7EEA2AE8E}"/>
              </a:ext>
            </a:extLst>
          </p:cNvPr>
          <p:cNvCxnSpPr>
            <a:cxnSpLocks/>
          </p:cNvCxnSpPr>
          <p:nvPr/>
        </p:nvCxnSpPr>
        <p:spPr>
          <a:xfrm flipH="1" flipV="1">
            <a:off x="1389656" y="2262629"/>
            <a:ext cx="5536924" cy="1707105"/>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CAEF3F24-85CE-F7B5-6F42-EEA989C84BB0}"/>
              </a:ext>
            </a:extLst>
          </p:cNvPr>
          <p:cNvSpPr/>
          <p:nvPr/>
        </p:nvSpPr>
        <p:spPr>
          <a:xfrm>
            <a:off x="629065" y="2139786"/>
            <a:ext cx="727295" cy="11355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A white screen with black text&#10;&#10;AI-generated content may be incorrect.">
            <a:extLst>
              <a:ext uri="{FF2B5EF4-FFF2-40B4-BE49-F238E27FC236}">
                <a16:creationId xmlns:a16="http://schemas.microsoft.com/office/drawing/2014/main" id="{8E966C3C-371C-3708-B96C-488917E39DA2}"/>
              </a:ext>
            </a:extLst>
          </p:cNvPr>
          <p:cNvPicPr>
            <a:picLocks noChangeAspect="1"/>
          </p:cNvPicPr>
          <p:nvPr/>
        </p:nvPicPr>
        <p:blipFill>
          <a:blip r:embed="rId4"/>
          <a:stretch>
            <a:fillRect/>
          </a:stretch>
        </p:blipFill>
        <p:spPr>
          <a:xfrm>
            <a:off x="1573985" y="2543410"/>
            <a:ext cx="2540478" cy="952131"/>
          </a:xfrm>
          <a:prstGeom prst="rect">
            <a:avLst/>
          </a:prstGeom>
          <a:ln>
            <a:solidFill>
              <a:schemeClr val="bg1">
                <a:lumMod val="65000"/>
              </a:schemeClr>
            </a:solidFill>
          </a:ln>
        </p:spPr>
      </p:pic>
      <p:cxnSp>
        <p:nvCxnSpPr>
          <p:cNvPr id="35" name="Straight Arrow Connector 34">
            <a:extLst>
              <a:ext uri="{FF2B5EF4-FFF2-40B4-BE49-F238E27FC236}">
                <a16:creationId xmlns:a16="http://schemas.microsoft.com/office/drawing/2014/main" id="{4676B758-9CDE-FBE8-B6E1-3664FB95FF9E}"/>
              </a:ext>
            </a:extLst>
          </p:cNvPr>
          <p:cNvCxnSpPr>
            <a:cxnSpLocks/>
          </p:cNvCxnSpPr>
          <p:nvPr/>
        </p:nvCxnSpPr>
        <p:spPr>
          <a:xfrm flipH="1" flipV="1">
            <a:off x="2753980" y="3207795"/>
            <a:ext cx="4220187" cy="1521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31DB5940-4EE6-C584-6617-6FA0CA3B6276}"/>
              </a:ext>
            </a:extLst>
          </p:cNvPr>
          <p:cNvSpPr/>
          <p:nvPr/>
        </p:nvSpPr>
        <p:spPr>
          <a:xfrm>
            <a:off x="1577440" y="3072436"/>
            <a:ext cx="995666" cy="144159"/>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29AAC41-927B-02E3-5BA2-5574B537F253}"/>
              </a:ext>
            </a:extLst>
          </p:cNvPr>
          <p:cNvGrpSpPr/>
          <p:nvPr/>
        </p:nvGrpSpPr>
        <p:grpSpPr>
          <a:xfrm>
            <a:off x="1385652" y="1986550"/>
            <a:ext cx="2722051" cy="2255730"/>
            <a:chOff x="3733678" y="1171459"/>
            <a:chExt cx="4724643" cy="4515082"/>
          </a:xfrm>
        </p:grpSpPr>
        <p:pic>
          <p:nvPicPr>
            <p:cNvPr id="43" name="Picture 42" descr="A screenshot of a computer&#10;&#10;AI-generated content may be incorrect.">
              <a:extLst>
                <a:ext uri="{FF2B5EF4-FFF2-40B4-BE49-F238E27FC236}">
                  <a16:creationId xmlns:a16="http://schemas.microsoft.com/office/drawing/2014/main" id="{BB46D866-DF5E-6D6C-8226-8C3C27DA0F8D}"/>
                </a:ext>
              </a:extLst>
            </p:cNvPr>
            <p:cNvPicPr>
              <a:picLocks noChangeAspect="1"/>
            </p:cNvPicPr>
            <p:nvPr/>
          </p:nvPicPr>
          <p:blipFill>
            <a:blip r:embed="rId5"/>
            <a:stretch>
              <a:fillRect/>
            </a:stretch>
          </p:blipFill>
          <p:spPr>
            <a:xfrm>
              <a:off x="3733678" y="1171459"/>
              <a:ext cx="4724643" cy="4515082"/>
            </a:xfrm>
            <a:prstGeom prst="rect">
              <a:avLst/>
            </a:prstGeom>
          </p:spPr>
        </p:pic>
        <p:sp>
          <p:nvSpPr>
            <p:cNvPr id="44" name="Rectangle 43">
              <a:extLst>
                <a:ext uri="{FF2B5EF4-FFF2-40B4-BE49-F238E27FC236}">
                  <a16:creationId xmlns:a16="http://schemas.microsoft.com/office/drawing/2014/main" id="{57B28E58-198A-230F-8A39-660219B0EA61}"/>
                </a:ext>
              </a:extLst>
            </p:cNvPr>
            <p:cNvSpPr/>
            <p:nvPr/>
          </p:nvSpPr>
          <p:spPr>
            <a:xfrm>
              <a:off x="4846984" y="1488954"/>
              <a:ext cx="2441838" cy="179580"/>
            </a:xfrm>
            <a:prstGeom prst="rect">
              <a:avLst/>
            </a:prstGeom>
            <a:solidFill>
              <a:srgbClr val="F0F0F0"/>
            </a:solidFill>
            <a:ln>
              <a:solidFill>
                <a:srgbClr val="F4F3F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8DB7DBB-E069-4EA7-9DF1-4F40AFC142DF}"/>
                </a:ext>
              </a:extLst>
            </p:cNvPr>
            <p:cNvSpPr txBox="1"/>
            <p:nvPr/>
          </p:nvSpPr>
          <p:spPr>
            <a:xfrm>
              <a:off x="4702403" y="1409330"/>
              <a:ext cx="1825759" cy="338826"/>
            </a:xfrm>
            <a:prstGeom prst="rect">
              <a:avLst/>
            </a:prstGeom>
            <a:noFill/>
          </p:spPr>
          <p:txBody>
            <a:bodyPr wrap="none" rtlCol="0">
              <a:spAutoFit/>
            </a:bodyPr>
            <a:lstStyle/>
            <a:p>
              <a:r>
                <a:rPr lang="en-US" sz="500" b="1" dirty="0">
                  <a:solidFill>
                    <a:srgbClr val="0F0C09"/>
                  </a:solidFill>
                  <a:latin typeface="Aptos Narrow" panose="020B0004020202020204" pitchFamily="34" charset="0"/>
                </a:rPr>
                <a:t>(7479) VERMONT on April 4, 2025 </a:t>
              </a:r>
            </a:p>
          </p:txBody>
        </p:sp>
      </p:grpSp>
      <p:cxnSp>
        <p:nvCxnSpPr>
          <p:cNvPr id="50" name="Straight Arrow Connector 49">
            <a:extLst>
              <a:ext uri="{FF2B5EF4-FFF2-40B4-BE49-F238E27FC236}">
                <a16:creationId xmlns:a16="http://schemas.microsoft.com/office/drawing/2014/main" id="{FE7100F2-306A-6345-BE1C-DCEC379070D2}"/>
              </a:ext>
            </a:extLst>
          </p:cNvPr>
          <p:cNvCxnSpPr>
            <a:cxnSpLocks/>
          </p:cNvCxnSpPr>
          <p:nvPr/>
        </p:nvCxnSpPr>
        <p:spPr>
          <a:xfrm flipH="1" flipV="1">
            <a:off x="2844224" y="3306902"/>
            <a:ext cx="4175065" cy="21835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44A35841-45C0-9113-EC67-43D8FFF06E1C}"/>
              </a:ext>
            </a:extLst>
          </p:cNvPr>
          <p:cNvSpPr/>
          <p:nvPr/>
        </p:nvSpPr>
        <p:spPr>
          <a:xfrm>
            <a:off x="1577440" y="3114415"/>
            <a:ext cx="1266784" cy="12475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3E76406C-6DE1-B0F0-E82F-39A9A33C11A9}"/>
              </a:ext>
            </a:extLst>
          </p:cNvPr>
          <p:cNvCxnSpPr/>
          <p:nvPr/>
        </p:nvCxnSpPr>
        <p:spPr>
          <a:xfrm flipH="1" flipV="1">
            <a:off x="3742267" y="4242280"/>
            <a:ext cx="3277022" cy="1248205"/>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A61C4020-1111-5ACE-A03D-22DC843448F2}"/>
              </a:ext>
            </a:extLst>
          </p:cNvPr>
          <p:cNvSpPr/>
          <p:nvPr/>
        </p:nvSpPr>
        <p:spPr>
          <a:xfrm>
            <a:off x="3293533" y="3835400"/>
            <a:ext cx="414466" cy="47461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2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0"/>
                            </p:stCondLst>
                            <p:childTnLst>
                              <p:par>
                                <p:cTn id="26" presetID="22" presetClass="entr" presetSubtype="2"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right)">
                                      <p:cBhvr>
                                        <p:cTn id="28" dur="500"/>
                                        <p:tgtEl>
                                          <p:spTgt spid="35"/>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righ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par>
                          <p:cTn id="43" fill="hold">
                            <p:stCondLst>
                              <p:cond delay="0"/>
                            </p:stCondLst>
                            <p:childTnLst>
                              <p:par>
                                <p:cTn id="44" presetID="22" presetClass="entr" presetSubtype="2"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right)">
                                      <p:cBhvr>
                                        <p:cTn id="46" dur="500"/>
                                        <p:tgtEl>
                                          <p:spTgt spid="50"/>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right)">
                                      <p:cBhvr>
                                        <p:cTn id="53" dur="500"/>
                                        <p:tgtEl>
                                          <p:spTgt spid="52"/>
                                        </p:tgtEl>
                                      </p:cBhvr>
                                    </p:animEffect>
                                  </p:childTnLst>
                                </p:cTn>
                              </p:par>
                            </p:childTnLst>
                          </p:cTn>
                        </p:par>
                        <p:par>
                          <p:cTn id="54" fill="hold">
                            <p:stCondLst>
                              <p:cond delay="1000"/>
                            </p:stCondLst>
                            <p:childTnLst>
                              <p:par>
                                <p:cTn id="55" presetID="1" presetClass="exit" presetSubtype="0" fill="hold" nodeType="afterEffect">
                                  <p:stCondLst>
                                    <p:cond delay="0"/>
                                  </p:stCondLst>
                                  <p:childTnLst>
                                    <p:set>
                                      <p:cBhvr>
                                        <p:cTn id="56" dur="1" fill="hold">
                                          <p:stCondLst>
                                            <p:cond delay="0"/>
                                          </p:stCondLst>
                                        </p:cTn>
                                        <p:tgtEl>
                                          <p:spTgt spid="50"/>
                                        </p:tgtEl>
                                        <p:attrNameLst>
                                          <p:attrName>style.visibility</p:attrName>
                                        </p:attrNameLst>
                                      </p:cBhvr>
                                      <p:to>
                                        <p:strVal val="hidden"/>
                                      </p:to>
                                    </p:set>
                                  </p:childTnLst>
                                </p:cTn>
                              </p:par>
                            </p:childTnLst>
                          </p:cTn>
                        </p:par>
                        <p:par>
                          <p:cTn id="57" fill="hold">
                            <p:stCondLst>
                              <p:cond delay="1000"/>
                            </p:stCondLst>
                            <p:childTnLst>
                              <p:par>
                                <p:cTn id="58" presetID="1" presetClass="exit" presetSubtype="0" fill="hold" grpId="1" nodeType="afterEffect">
                                  <p:stCondLst>
                                    <p:cond delay="0"/>
                                  </p:stCondLst>
                                  <p:childTnLst>
                                    <p:set>
                                      <p:cBhvr>
                                        <p:cTn id="59" dur="1" fill="hold">
                                          <p:stCondLst>
                                            <p:cond delay="0"/>
                                          </p:stCondLst>
                                        </p:cTn>
                                        <p:tgtEl>
                                          <p:spTgt spid="52"/>
                                        </p:tgtEl>
                                        <p:attrNameLst>
                                          <p:attrName>style.visibility</p:attrName>
                                        </p:attrNameLst>
                                      </p:cBhvr>
                                      <p:to>
                                        <p:strVal val="hidden"/>
                                      </p:to>
                                    </p:set>
                                  </p:childTnLst>
                                </p:cTn>
                              </p:par>
                              <p:par>
                                <p:cTn id="60" presetID="22" presetClass="entr" presetSubtype="2"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right)">
                                      <p:cBhvr>
                                        <p:cTn id="62" dur="500"/>
                                        <p:tgtEl>
                                          <p:spTgt spid="54"/>
                                        </p:tgtEl>
                                      </p:cBhvr>
                                    </p:animEffect>
                                  </p:childTnLst>
                                </p:cTn>
                              </p:par>
                            </p:childTnLst>
                          </p:cTn>
                        </p:par>
                        <p:par>
                          <p:cTn id="63" fill="hold">
                            <p:stCondLst>
                              <p:cond delay="1500"/>
                            </p:stCondLst>
                            <p:childTnLst>
                              <p:par>
                                <p:cTn id="64" presetID="22" presetClass="entr" presetSubtype="2"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right)">
                                      <p:cBhvr>
                                        <p:cTn id="6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3" grpId="0" animBg="1"/>
      <p:bldP spid="23" grpId="1" animBg="1"/>
      <p:bldP spid="36" grpId="0" animBg="1"/>
      <p:bldP spid="36" grpId="1" animBg="1"/>
      <p:bldP spid="52" grpId="0" animBg="1"/>
      <p:bldP spid="52" grpId="1" animBg="1"/>
      <p:bldP spid="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89B68587-BD40-7734-0594-40CE393BBFF0}"/>
              </a:ext>
            </a:extLst>
          </p:cNvPr>
          <p:cNvCxnSpPr>
            <a:cxnSpLocks/>
          </p:cNvCxnSpPr>
          <p:nvPr/>
        </p:nvCxnSpPr>
        <p:spPr>
          <a:xfrm flipH="1">
            <a:off x="8885036" y="5641371"/>
            <a:ext cx="1088830"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C90882A-E0CA-3514-3B05-0CF411EFD6E3}"/>
              </a:ext>
            </a:extLst>
          </p:cNvPr>
          <p:cNvCxnSpPr>
            <a:cxnSpLocks/>
          </p:cNvCxnSpPr>
          <p:nvPr/>
        </p:nvCxnSpPr>
        <p:spPr>
          <a:xfrm flipH="1">
            <a:off x="8034238" y="3453782"/>
            <a:ext cx="777080" cy="79655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648E7F9-9050-195B-C3B4-19C6E3A46A6C}"/>
              </a:ext>
            </a:extLst>
          </p:cNvPr>
          <p:cNvCxnSpPr>
            <a:cxnSpLocks/>
          </p:cNvCxnSpPr>
          <p:nvPr/>
        </p:nvCxnSpPr>
        <p:spPr>
          <a:xfrm>
            <a:off x="6660356" y="3540500"/>
            <a:ext cx="616744" cy="92577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11181F6-E10A-F3D2-9CD8-F0961CE4BD11}"/>
              </a:ext>
            </a:extLst>
          </p:cNvPr>
          <p:cNvCxnSpPr>
            <a:cxnSpLocks/>
          </p:cNvCxnSpPr>
          <p:nvPr/>
        </p:nvCxnSpPr>
        <p:spPr>
          <a:xfrm>
            <a:off x="2939256" y="2439439"/>
            <a:ext cx="1467644"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993AFF-9B29-0B78-74B4-16A9BAC3047C}"/>
              </a:ext>
            </a:extLst>
          </p:cNvPr>
          <p:cNvCxnSpPr>
            <a:cxnSpLocks/>
          </p:cNvCxnSpPr>
          <p:nvPr/>
        </p:nvCxnSpPr>
        <p:spPr>
          <a:xfrm>
            <a:off x="2342754" y="3338463"/>
            <a:ext cx="590946" cy="1127814"/>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B2E2AAA-6EF2-A3C7-0EA0-F9DA3FCB5866}"/>
              </a:ext>
            </a:extLst>
          </p:cNvPr>
          <p:cNvSpPr>
            <a:spLocks noGrp="1"/>
          </p:cNvSpPr>
          <p:nvPr>
            <p:ph type="title"/>
          </p:nvPr>
        </p:nvSpPr>
        <p:spPr>
          <a:xfrm>
            <a:off x="833435" y="-79812"/>
            <a:ext cx="10972800" cy="1143000"/>
          </a:xfrm>
        </p:spPr>
        <p:txBody>
          <a:bodyPr/>
          <a:lstStyle/>
          <a:p>
            <a:r>
              <a:rPr lang="en-US" sz="7200" dirty="0"/>
              <a:t>After School Program Service</a:t>
            </a:r>
          </a:p>
        </p:txBody>
      </p:sp>
      <p:grpSp>
        <p:nvGrpSpPr>
          <p:cNvPr id="22" name="Group 21">
            <a:extLst>
              <a:ext uri="{FF2B5EF4-FFF2-40B4-BE49-F238E27FC236}">
                <a16:creationId xmlns:a16="http://schemas.microsoft.com/office/drawing/2014/main" id="{E803C8C8-C1B6-8FAD-4370-078A9DC44985}"/>
              </a:ext>
            </a:extLst>
          </p:cNvPr>
          <p:cNvGrpSpPr/>
          <p:nvPr/>
        </p:nvGrpSpPr>
        <p:grpSpPr>
          <a:xfrm>
            <a:off x="36909" y="495441"/>
            <a:ext cx="3225800" cy="2971800"/>
            <a:chOff x="-69850" y="1219200"/>
            <a:chExt cx="3225800" cy="2971800"/>
          </a:xfrm>
        </p:grpSpPr>
        <p:sp>
          <p:nvSpPr>
            <p:cNvPr id="16" name="Flowchart: Connector 15">
              <a:extLst>
                <a:ext uri="{FF2B5EF4-FFF2-40B4-BE49-F238E27FC236}">
                  <a16:creationId xmlns:a16="http://schemas.microsoft.com/office/drawing/2014/main" id="{D2FA486C-B903-0B48-F78C-158643B27347}"/>
                </a:ext>
              </a:extLst>
            </p:cNvPr>
            <p:cNvSpPr/>
            <p:nvPr/>
          </p:nvSpPr>
          <p:spPr>
            <a:xfrm>
              <a:off x="-69850" y="1219200"/>
              <a:ext cx="3225800" cy="297180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5CAA0B-A5FD-1ABD-6028-2FEB7CEDE80C}"/>
                </a:ext>
              </a:extLst>
            </p:cNvPr>
            <p:cNvSpPr txBox="1"/>
            <p:nvPr/>
          </p:nvSpPr>
          <p:spPr>
            <a:xfrm>
              <a:off x="330200" y="1760835"/>
              <a:ext cx="2425700" cy="2031325"/>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Meals are prepared by Food Services Staff; FS Staff then transports ASP supper meals to the ASP staff just before service</a:t>
              </a:r>
              <a:endParaRPr lang="en-US" dirty="0">
                <a:solidFill>
                  <a:schemeClr val="bg1"/>
                </a:solidFill>
              </a:endParaRPr>
            </a:p>
          </p:txBody>
        </p:sp>
      </p:grpSp>
      <p:grpSp>
        <p:nvGrpSpPr>
          <p:cNvPr id="23" name="Group 22">
            <a:extLst>
              <a:ext uri="{FF2B5EF4-FFF2-40B4-BE49-F238E27FC236}">
                <a16:creationId xmlns:a16="http://schemas.microsoft.com/office/drawing/2014/main" id="{AFABF391-CECD-1575-B167-09FEB2718BEF}"/>
              </a:ext>
            </a:extLst>
          </p:cNvPr>
          <p:cNvGrpSpPr/>
          <p:nvPr/>
        </p:nvGrpSpPr>
        <p:grpSpPr>
          <a:xfrm>
            <a:off x="1912938" y="3467241"/>
            <a:ext cx="3225800" cy="2971800"/>
            <a:chOff x="2054227" y="3792160"/>
            <a:chExt cx="3225800" cy="2971800"/>
          </a:xfrm>
        </p:grpSpPr>
        <p:sp>
          <p:nvSpPr>
            <p:cNvPr id="17" name="Flowchart: Connector 16">
              <a:extLst>
                <a:ext uri="{FF2B5EF4-FFF2-40B4-BE49-F238E27FC236}">
                  <a16:creationId xmlns:a16="http://schemas.microsoft.com/office/drawing/2014/main" id="{CC6ECBDC-C1C0-B4DE-76BD-5972EC58FDAC}"/>
                </a:ext>
              </a:extLst>
            </p:cNvPr>
            <p:cNvSpPr/>
            <p:nvPr/>
          </p:nvSpPr>
          <p:spPr>
            <a:xfrm>
              <a:off x="2054227" y="379216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EC4FCCB-D579-1B5F-9E94-8B6E4544DF6E}"/>
                </a:ext>
              </a:extLst>
            </p:cNvPr>
            <p:cNvSpPr txBox="1"/>
            <p:nvPr/>
          </p:nvSpPr>
          <p:spPr>
            <a:xfrm>
              <a:off x="2289178" y="4672360"/>
              <a:ext cx="2679700" cy="1477328"/>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Meal service begins immediately after the dismissal bell rings, and lasts for 30 minutes.</a:t>
              </a:r>
              <a:endParaRPr lang="en-US" dirty="0">
                <a:solidFill>
                  <a:srgbClr val="002060"/>
                </a:solidFill>
              </a:endParaRPr>
            </a:p>
          </p:txBody>
        </p:sp>
      </p:grpSp>
      <p:grpSp>
        <p:nvGrpSpPr>
          <p:cNvPr id="24" name="Group 23">
            <a:extLst>
              <a:ext uri="{FF2B5EF4-FFF2-40B4-BE49-F238E27FC236}">
                <a16:creationId xmlns:a16="http://schemas.microsoft.com/office/drawing/2014/main" id="{90CCAE3C-F8B9-FFC2-0A87-EC9B6DD3B84A}"/>
              </a:ext>
            </a:extLst>
          </p:cNvPr>
          <p:cNvGrpSpPr/>
          <p:nvPr/>
        </p:nvGrpSpPr>
        <p:grpSpPr>
          <a:xfrm>
            <a:off x="4260453" y="989268"/>
            <a:ext cx="3316286" cy="3048000"/>
            <a:chOff x="4213227" y="1295400"/>
            <a:chExt cx="3316286" cy="3048000"/>
          </a:xfrm>
        </p:grpSpPr>
        <p:sp>
          <p:nvSpPr>
            <p:cNvPr id="18" name="Flowchart: Connector 17">
              <a:extLst>
                <a:ext uri="{FF2B5EF4-FFF2-40B4-BE49-F238E27FC236}">
                  <a16:creationId xmlns:a16="http://schemas.microsoft.com/office/drawing/2014/main" id="{5519E07E-860F-AE8E-5044-396F78B36E17}"/>
                </a:ext>
              </a:extLst>
            </p:cNvPr>
            <p:cNvSpPr/>
            <p:nvPr/>
          </p:nvSpPr>
          <p:spPr>
            <a:xfrm>
              <a:off x="4213227" y="1295400"/>
              <a:ext cx="3316286" cy="30480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rgbClr val="002060"/>
                </a:solidFill>
              </a:endParaRPr>
            </a:p>
          </p:txBody>
        </p:sp>
        <p:sp>
          <p:nvSpPr>
            <p:cNvPr id="9" name="TextBox 8">
              <a:extLst>
                <a:ext uri="{FF2B5EF4-FFF2-40B4-BE49-F238E27FC236}">
                  <a16:creationId xmlns:a16="http://schemas.microsoft.com/office/drawing/2014/main" id="{73C9FAEC-265E-F247-3B00-290877375BE6}"/>
                </a:ext>
              </a:extLst>
            </p:cNvPr>
            <p:cNvSpPr txBox="1"/>
            <p:nvPr/>
          </p:nvSpPr>
          <p:spPr>
            <a:xfrm>
              <a:off x="4279108" y="2019047"/>
              <a:ext cx="3225800" cy="1754326"/>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distributes meals to program students &amp; assists with serving participants from the community for the first ten minutes of service.</a:t>
              </a:r>
              <a:endParaRPr lang="en-US" dirty="0">
                <a:solidFill>
                  <a:srgbClr val="002060"/>
                </a:solidFill>
              </a:endParaRPr>
            </a:p>
          </p:txBody>
        </p:sp>
      </p:grpSp>
      <p:grpSp>
        <p:nvGrpSpPr>
          <p:cNvPr id="25" name="Group 24">
            <a:extLst>
              <a:ext uri="{FF2B5EF4-FFF2-40B4-BE49-F238E27FC236}">
                <a16:creationId xmlns:a16="http://schemas.microsoft.com/office/drawing/2014/main" id="{91FB729B-B243-BE53-B926-7FE56AFDA620}"/>
              </a:ext>
            </a:extLst>
          </p:cNvPr>
          <p:cNvGrpSpPr/>
          <p:nvPr/>
        </p:nvGrpSpPr>
        <p:grpSpPr>
          <a:xfrm>
            <a:off x="6238080" y="3885608"/>
            <a:ext cx="2851148" cy="2681765"/>
            <a:chOff x="6445252" y="4056794"/>
            <a:chExt cx="2851148" cy="2681765"/>
          </a:xfrm>
        </p:grpSpPr>
        <p:sp>
          <p:nvSpPr>
            <p:cNvPr id="19" name="Flowchart: Connector 18">
              <a:extLst>
                <a:ext uri="{FF2B5EF4-FFF2-40B4-BE49-F238E27FC236}">
                  <a16:creationId xmlns:a16="http://schemas.microsoft.com/office/drawing/2014/main" id="{67CDAF7E-385B-2AAB-4B91-F440410814FF}"/>
                </a:ext>
              </a:extLst>
            </p:cNvPr>
            <p:cNvSpPr/>
            <p:nvPr/>
          </p:nvSpPr>
          <p:spPr>
            <a:xfrm>
              <a:off x="6445252" y="4056794"/>
              <a:ext cx="2851148" cy="2681765"/>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A49F0B-533A-21CD-C5F6-725368C8CA8F}"/>
                </a:ext>
              </a:extLst>
            </p:cNvPr>
            <p:cNvSpPr txBox="1"/>
            <p:nvPr/>
          </p:nvSpPr>
          <p:spPr>
            <a:xfrm>
              <a:off x="6527007" y="4678912"/>
              <a:ext cx="26797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ensures reimbursable meal is received before placing an "x" on the meal count form.</a:t>
              </a:r>
              <a:endParaRPr lang="en-US" dirty="0">
                <a:solidFill>
                  <a:srgbClr val="002060"/>
                </a:solidFill>
              </a:endParaRPr>
            </a:p>
          </p:txBody>
        </p:sp>
      </p:grpSp>
      <p:grpSp>
        <p:nvGrpSpPr>
          <p:cNvPr id="26" name="Group 25">
            <a:extLst>
              <a:ext uri="{FF2B5EF4-FFF2-40B4-BE49-F238E27FC236}">
                <a16:creationId xmlns:a16="http://schemas.microsoft.com/office/drawing/2014/main" id="{BF740C3D-D2E4-5B2B-177C-CD7E67888E39}"/>
              </a:ext>
            </a:extLst>
          </p:cNvPr>
          <p:cNvGrpSpPr/>
          <p:nvPr/>
        </p:nvGrpSpPr>
        <p:grpSpPr>
          <a:xfrm>
            <a:off x="8272460" y="1286123"/>
            <a:ext cx="3225800" cy="2971800"/>
            <a:chOff x="8634413" y="1219200"/>
            <a:chExt cx="3225800" cy="2971800"/>
          </a:xfrm>
        </p:grpSpPr>
        <p:sp>
          <p:nvSpPr>
            <p:cNvPr id="20" name="Flowchart: Connector 19">
              <a:extLst>
                <a:ext uri="{FF2B5EF4-FFF2-40B4-BE49-F238E27FC236}">
                  <a16:creationId xmlns:a16="http://schemas.microsoft.com/office/drawing/2014/main" id="{25956353-5733-21D2-67C7-A9B250C5B470}"/>
                </a:ext>
              </a:extLst>
            </p:cNvPr>
            <p:cNvSpPr/>
            <p:nvPr/>
          </p:nvSpPr>
          <p:spPr>
            <a:xfrm>
              <a:off x="8634413" y="121920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7044BD-0C56-56DE-AD66-B4C0D24CFE21}"/>
                </a:ext>
              </a:extLst>
            </p:cNvPr>
            <p:cNvSpPr txBox="1"/>
            <p:nvPr/>
          </p:nvSpPr>
          <p:spPr>
            <a:xfrm>
              <a:off x="8723313" y="1962644"/>
              <a:ext cx="30480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Meals are consumed in the designated eating area. ASP staff assist with ensuring no food leaves the campus.</a:t>
              </a:r>
              <a:endParaRPr lang="en-US" dirty="0">
                <a:solidFill>
                  <a:srgbClr val="002060"/>
                </a:solidFill>
              </a:endParaRPr>
            </a:p>
          </p:txBody>
        </p:sp>
      </p:grpSp>
      <p:grpSp>
        <p:nvGrpSpPr>
          <p:cNvPr id="27" name="Group 26">
            <a:extLst>
              <a:ext uri="{FF2B5EF4-FFF2-40B4-BE49-F238E27FC236}">
                <a16:creationId xmlns:a16="http://schemas.microsoft.com/office/drawing/2014/main" id="{091FD2D6-4AA8-6901-9DD5-436E69282E6E}"/>
              </a:ext>
            </a:extLst>
          </p:cNvPr>
          <p:cNvGrpSpPr/>
          <p:nvPr/>
        </p:nvGrpSpPr>
        <p:grpSpPr>
          <a:xfrm>
            <a:off x="9561512" y="4250339"/>
            <a:ext cx="2503487" cy="2388694"/>
            <a:chOff x="9688512" y="4183416"/>
            <a:chExt cx="2503487" cy="2388694"/>
          </a:xfrm>
        </p:grpSpPr>
        <p:sp>
          <p:nvSpPr>
            <p:cNvPr id="21" name="Flowchart: Connector 20">
              <a:extLst>
                <a:ext uri="{FF2B5EF4-FFF2-40B4-BE49-F238E27FC236}">
                  <a16:creationId xmlns:a16="http://schemas.microsoft.com/office/drawing/2014/main" id="{6843905F-4CD2-237A-1286-59457E52E788}"/>
                </a:ext>
              </a:extLst>
            </p:cNvPr>
            <p:cNvSpPr/>
            <p:nvPr/>
          </p:nvSpPr>
          <p:spPr>
            <a:xfrm>
              <a:off x="9688512" y="4183416"/>
              <a:ext cx="2503487" cy="2388694"/>
            </a:xfrm>
            <a:prstGeom prst="flowChartConnector">
              <a:avLst/>
            </a:prstGeom>
            <a:solidFill>
              <a:srgbClr val="FFAE0D"/>
            </a:solidFill>
            <a:ln>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A09A72-43DD-48EC-3443-776B4EE6E2FC}"/>
                </a:ext>
              </a:extLst>
            </p:cNvPr>
            <p:cNvSpPr txBox="1"/>
            <p:nvPr/>
          </p:nvSpPr>
          <p:spPr>
            <a:xfrm>
              <a:off x="10128645" y="4399354"/>
              <a:ext cx="1623222" cy="2031325"/>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Supper Grid Sheet &amp; Community Roster are required at the point of service.</a:t>
              </a:r>
              <a:endParaRPr lang="en-US" dirty="0">
                <a:solidFill>
                  <a:srgbClr val="002060"/>
                </a:solidFill>
              </a:endParaRPr>
            </a:p>
          </p:txBody>
        </p:sp>
      </p:grpSp>
      <p:sp>
        <p:nvSpPr>
          <p:cNvPr id="40" name="Rectangle 39">
            <a:extLst>
              <a:ext uri="{FF2B5EF4-FFF2-40B4-BE49-F238E27FC236}">
                <a16:creationId xmlns:a16="http://schemas.microsoft.com/office/drawing/2014/main" id="{286461B2-B4CF-078B-0B2F-0BA31E49EEC2}"/>
              </a:ext>
            </a:extLst>
          </p:cNvPr>
          <p:cNvSpPr/>
          <p:nvPr/>
        </p:nvSpPr>
        <p:spPr>
          <a:xfrm>
            <a:off x="0" y="6583473"/>
            <a:ext cx="7555963" cy="2862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Tree>
    <p:extLst>
      <p:ext uri="{BB962C8B-B14F-4D97-AF65-F5344CB8AC3E}">
        <p14:creationId xmlns:p14="http://schemas.microsoft.com/office/powerpoint/2010/main" val="9324671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8" fill="hold" nodeType="afterEffect">
                                  <p:stCondLst>
                                    <p:cond delay="10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1" fill="hold" nodeType="afterEffect">
                                  <p:stCondLst>
                                    <p:cond delay="100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par>
                          <p:cTn id="25" fill="hold">
                            <p:stCondLst>
                              <p:cond delay="4000"/>
                            </p:stCondLst>
                            <p:childTnLst>
                              <p:par>
                                <p:cTn id="26" presetID="1"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000"/>
                            </p:stCondLst>
                            <p:childTnLst>
                              <p:par>
                                <p:cTn id="29" presetID="22" presetClass="entr" presetSubtype="8" fill="hold" nodeType="afterEffect">
                                  <p:stCondLst>
                                    <p:cond delay="1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par>
                          <p:cTn id="35" fill="hold">
                            <p:stCondLst>
                              <p:cond delay="5500"/>
                            </p:stCondLst>
                            <p:childTnLst>
                              <p:par>
                                <p:cTn id="36" presetID="22" presetClass="entr" presetSubtype="8" fill="hold" nodeType="afterEffect">
                                  <p:stCondLst>
                                    <p:cond delay="100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7000"/>
                            </p:stCondLst>
                            <p:childTnLst>
                              <p:par>
                                <p:cTn id="40" presetID="1"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190593" y="3170148"/>
            <a:ext cx="5901144" cy="3859518"/>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Rosters must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to support meal claims</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Include student names:</a:t>
            </a: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Can be electronic or manual copies</a:t>
            </a:r>
          </a:p>
          <a:p>
            <a:pPr marL="1371600" lvl="4" indent="-457200">
              <a:lnSpc>
                <a:spcPct val="90000"/>
              </a:lnSpc>
              <a:spcBef>
                <a:spcPct val="20000"/>
              </a:spcBef>
              <a:buClr>
                <a:schemeClr val="bg1"/>
              </a:buClr>
              <a:buFont typeface="Arial" panose="020B0604020202020204" pitchFamily="34" charset="0"/>
              <a:buChar char="•"/>
              <a:defRPr/>
            </a:pPr>
            <a:r>
              <a:rPr lang="en-US" sz="2400" b="1" dirty="0">
                <a:solidFill>
                  <a:schemeClr val="bg1"/>
                </a:solidFill>
                <a:latin typeface="Century Gothic" panose="020B0502020202020204" pitchFamily="34" charset="0"/>
              </a:rPr>
              <a:t>Must be submitted weekly</a:t>
            </a:r>
            <a:endParaRPr lang="en-US" sz="2400" dirty="0">
              <a:solidFill>
                <a:schemeClr val="bg1"/>
              </a:solidFill>
              <a:latin typeface="Century Gothic" panose="020B0502020202020204" pitchFamily="34" charset="0"/>
            </a:endParaRP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If rosters are not submitted weekly contact your AFSS</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812204"/>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a:extLst>
              <a:ext uri="{FF2B5EF4-FFF2-40B4-BE49-F238E27FC236}">
                <a16:creationId xmlns:a16="http://schemas.microsoft.com/office/drawing/2014/main" id="{FEAAA31C-7035-756B-662D-B02A53D89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917">
        <p159:morph option="byObject"/>
      </p:transition>
    </mc:Choice>
    <mc:Fallback xmlns="">
      <p:transition spd="slow" advTm="43917">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592266" y="160637"/>
            <a:ext cx="8771074" cy="1143000"/>
          </a:xfrm>
        </p:spPr>
        <p:txBody>
          <a:bodyPr>
            <a:noAutofit/>
          </a:bodyPr>
          <a:lstStyle/>
          <a:p>
            <a:r>
              <a:rPr lang="en-US" sz="6600"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688409" y="1468327"/>
            <a:ext cx="6168189" cy="1089529"/>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 Supper Meals are delivered to ASP staff no more than 15 mins before service unless specified otherwise.</a:t>
            </a:r>
          </a:p>
        </p:txBody>
      </p:sp>
      <p:sp>
        <p:nvSpPr>
          <p:cNvPr id="11" name="Rectangle 10">
            <a:extLst>
              <a:ext uri="{FF2B5EF4-FFF2-40B4-BE49-F238E27FC236}">
                <a16:creationId xmlns:a16="http://schemas.microsoft.com/office/drawing/2014/main" id="{CDD04201-1D23-465A-A7FB-688D60657561}"/>
              </a:ext>
            </a:extLst>
          </p:cNvPr>
          <p:cNvSpPr/>
          <p:nvPr/>
        </p:nvSpPr>
        <p:spPr>
          <a:xfrm>
            <a:off x="2850486" y="1132246"/>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33248" y="2606516"/>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2219">
        <p159:morph option="byObject"/>
      </p:transition>
    </mc:Choice>
    <mc:Fallback xmlns="">
      <p:transition spd="slow" advTm="102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40903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57150" indent="0">
              <a:spcBef>
                <a:spcPts val="0"/>
              </a:spcBef>
              <a:buNone/>
            </a:pPr>
            <a:endParaRPr lang="en-US" sz="900" dirty="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a:extLst>
              <a:ext uri="{FF2B5EF4-FFF2-40B4-BE49-F238E27FC236}">
                <a16:creationId xmlns:a16="http://schemas.microsoft.com/office/drawing/2014/main" id="{C8702CE6-E3C1-108F-8CE4-18C08BF70A9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9706">
        <p159:morph option="byObject"/>
      </p:transition>
    </mc:Choice>
    <mc:Fallback xmlns="">
      <p:transition spd="slow" advTm="49706">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E3A19C32-7C78-DE6C-E181-882258D6DC22}"/>
              </a:ext>
            </a:extLst>
          </p:cNvPr>
          <p:cNvSpPr/>
          <p:nvPr/>
        </p:nvSpPr>
        <p:spPr>
          <a:xfrm>
            <a:off x="-850232" y="2626023"/>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3427383" y="1397454"/>
            <a:ext cx="8237622" cy="892552"/>
          </a:xfrm>
          <a:prstGeom prst="rect">
            <a:avLst/>
          </a:prstGeom>
        </p:spPr>
        <p:txBody>
          <a:bodyPr wrap="square">
            <a:spAutoFit/>
          </a:bodyPr>
          <a:lstStyle/>
          <a:p>
            <a:pPr>
              <a:spcAft>
                <a:spcPts val="400"/>
              </a:spcAft>
            </a:pPr>
            <a:r>
              <a:rPr lang="en-US" sz="2600" dirty="0">
                <a:solidFill>
                  <a:schemeClr val="bg1"/>
                </a:solidFill>
                <a:latin typeface="Century Gothic" panose="020B0502020202020204" pitchFamily="34" charset="0"/>
              </a:rPr>
              <a:t>The supper program online form must be completed at the beginning of each school year</a:t>
            </a: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1921138" y="1900"/>
            <a:ext cx="1027086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dirty="0">
                <a:solidFill>
                  <a:schemeClr val="bg1"/>
                </a:solidFill>
                <a:latin typeface="Onyx" panose="04050602080702020203" pitchFamily="82" charset="0"/>
              </a:rPr>
              <a:t>Supper Program Online Form</a:t>
            </a:r>
          </a:p>
        </p:txBody>
      </p:sp>
      <p:sp>
        <p:nvSpPr>
          <p:cNvPr id="2" name="Rectangle 1">
            <a:extLst>
              <a:ext uri="{FF2B5EF4-FFF2-40B4-BE49-F238E27FC236}">
                <a16:creationId xmlns:a16="http://schemas.microsoft.com/office/drawing/2014/main" id="{7127BD0A-2525-44E1-B605-3F665659C201}"/>
              </a:ext>
            </a:extLst>
          </p:cNvPr>
          <p:cNvSpPr/>
          <p:nvPr/>
        </p:nvSpPr>
        <p:spPr>
          <a:xfrm>
            <a:off x="12537638" y="-1485511"/>
            <a:ext cx="2365829" cy="1292662"/>
          </a:xfrm>
          <a:prstGeom prst="rect">
            <a:avLst/>
          </a:prstGeom>
          <a:solidFill>
            <a:schemeClr val="accent6"/>
          </a:solidFill>
        </p:spPr>
        <p:txBody>
          <a:bodyPr wrap="square">
            <a:spAutoFit/>
          </a:bodyPr>
          <a:lstStyle/>
          <a:p>
            <a:pPr lvl="0" algn="ctr"/>
            <a:r>
              <a:rPr lang="en-US" sz="2600" b="1" dirty="0">
                <a:solidFill>
                  <a:srgbClr val="000000"/>
                </a:solidFill>
                <a:latin typeface="Century Gothic" panose="020B0502020202020204" pitchFamily="34" charset="0"/>
              </a:rPr>
              <a:t>Review the spreadsheet for accuracy</a:t>
            </a:r>
          </a:p>
        </p:txBody>
      </p:sp>
      <p:pic>
        <p:nvPicPr>
          <p:cNvPr id="5" name="Picture 4">
            <a:extLst>
              <a:ext uri="{FF2B5EF4-FFF2-40B4-BE49-F238E27FC236}">
                <a16:creationId xmlns:a16="http://schemas.microsoft.com/office/drawing/2014/main" id="{0701BFF3-0A95-AB31-9BD6-B7B9D48CF3F0}"/>
              </a:ext>
            </a:extLst>
          </p:cNvPr>
          <p:cNvPicPr>
            <a:picLocks noChangeAspect="1"/>
          </p:cNvPicPr>
          <p:nvPr/>
        </p:nvPicPr>
        <p:blipFill>
          <a:blip r:embed="rId3"/>
          <a:stretch>
            <a:fillRect/>
          </a:stretch>
        </p:blipFill>
        <p:spPr>
          <a:xfrm>
            <a:off x="26464" y="4533295"/>
            <a:ext cx="7711452" cy="1991672"/>
          </a:xfrm>
          <a:prstGeom prst="rect">
            <a:avLst/>
          </a:prstGeom>
        </p:spPr>
      </p:pic>
      <p:sp>
        <p:nvSpPr>
          <p:cNvPr id="14" name="Rectangle 13">
            <a:extLst>
              <a:ext uri="{FF2B5EF4-FFF2-40B4-BE49-F238E27FC236}">
                <a16:creationId xmlns:a16="http://schemas.microsoft.com/office/drawing/2014/main" id="{702FDB44-EF78-4B43-819A-0A970D1DE26D}"/>
              </a:ext>
            </a:extLst>
          </p:cNvPr>
          <p:cNvSpPr/>
          <p:nvPr/>
        </p:nvSpPr>
        <p:spPr>
          <a:xfrm>
            <a:off x="55886" y="5819233"/>
            <a:ext cx="2488995"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0F6240-F29C-4083-8212-141710ED5572}"/>
              </a:ext>
            </a:extLst>
          </p:cNvPr>
          <p:cNvSpPr/>
          <p:nvPr/>
        </p:nvSpPr>
        <p:spPr>
          <a:xfrm>
            <a:off x="2584555" y="5812357"/>
            <a:ext cx="1486439" cy="2131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BD8367-CD7E-4294-ADC3-D22AEFF6B95F}"/>
              </a:ext>
            </a:extLst>
          </p:cNvPr>
          <p:cNvSpPr/>
          <p:nvPr/>
        </p:nvSpPr>
        <p:spPr>
          <a:xfrm>
            <a:off x="4104741" y="5813198"/>
            <a:ext cx="647196" cy="2169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F21165-A874-45BA-BDAD-37971AE8013A}"/>
              </a:ext>
            </a:extLst>
          </p:cNvPr>
          <p:cNvSpPr/>
          <p:nvPr/>
        </p:nvSpPr>
        <p:spPr>
          <a:xfrm>
            <a:off x="4783855" y="5813121"/>
            <a:ext cx="715087" cy="21699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A6E0C7-7B72-4248-8414-FC4DFD0D9DBC}"/>
              </a:ext>
            </a:extLst>
          </p:cNvPr>
          <p:cNvSpPr/>
          <p:nvPr/>
        </p:nvSpPr>
        <p:spPr>
          <a:xfrm>
            <a:off x="5505763" y="5815462"/>
            <a:ext cx="817751" cy="21152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58FD6E-F9AC-4A6D-856B-3B8050C8BF69}"/>
              </a:ext>
            </a:extLst>
          </p:cNvPr>
          <p:cNvSpPr/>
          <p:nvPr/>
        </p:nvSpPr>
        <p:spPr>
          <a:xfrm>
            <a:off x="7054475" y="5816287"/>
            <a:ext cx="683441"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F58BF3-906E-45CC-9554-9389E6575F4F}"/>
              </a:ext>
            </a:extLst>
          </p:cNvPr>
          <p:cNvSpPr/>
          <p:nvPr/>
        </p:nvSpPr>
        <p:spPr>
          <a:xfrm>
            <a:off x="6355432" y="5816287"/>
            <a:ext cx="683441" cy="2004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97F964-B37C-29B5-B8EF-3C8BA1500E70}"/>
              </a:ext>
            </a:extLst>
          </p:cNvPr>
          <p:cNvSpPr txBox="1"/>
          <p:nvPr/>
        </p:nvSpPr>
        <p:spPr>
          <a:xfrm>
            <a:off x="6494002" y="2352600"/>
            <a:ext cx="5697998" cy="1200329"/>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Century Gothic" panose="020B0502020202020204" pitchFamily="34" charset="0"/>
              </a:rPr>
              <a:t>Update the online form as changes occur. This includes:</a:t>
            </a:r>
          </a:p>
          <a:p>
            <a:pPr marL="342900" indent="-342900">
              <a:buFont typeface="Arial" panose="020B0604020202020204" pitchFamily="34" charset="0"/>
              <a:buChar char="•"/>
            </a:pPr>
            <a:endParaRPr lang="en-US" sz="2400" dirty="0">
              <a:solidFill>
                <a:schemeClr val="bg1"/>
              </a:solidFill>
              <a:latin typeface="Century Gothic" panose="020B0502020202020204" pitchFamily="34" charset="0"/>
            </a:endParaRPr>
          </a:p>
        </p:txBody>
      </p:sp>
      <p:sp>
        <p:nvSpPr>
          <p:cNvPr id="9" name="Flowchart: Connector 8">
            <a:extLst>
              <a:ext uri="{FF2B5EF4-FFF2-40B4-BE49-F238E27FC236}">
                <a16:creationId xmlns:a16="http://schemas.microsoft.com/office/drawing/2014/main" id="{779EF5CA-DE0F-3C48-9C81-0EB5D0A507E4}"/>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414A2FAE-E69B-B62A-42AD-D9DD8A66EBDC}"/>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8D5A3812-31DA-4297-0260-B53E90A2AA9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CD8B5BA6-CDFD-ED40-2864-F2EC606C9F8A}"/>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4FEEEDD-AEF6-0303-F5D1-63E9E26AEF8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AE8E86-23EB-3F2F-FCB3-F32DD4EDBA44}"/>
              </a:ext>
            </a:extLst>
          </p:cNvPr>
          <p:cNvSpPr txBox="1"/>
          <p:nvPr/>
        </p:nvSpPr>
        <p:spPr>
          <a:xfrm>
            <a:off x="7821668" y="3232765"/>
            <a:ext cx="4314446" cy="2677656"/>
          </a:xfrm>
          <a:prstGeom prst="rect">
            <a:avLst/>
          </a:prstGeom>
          <a:noFill/>
        </p:spPr>
        <p:txBody>
          <a:bodyPr wrap="square">
            <a:spAutoFit/>
          </a:bodyPr>
          <a:lstStyle/>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Serving times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Additional after school programs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Additional designated eating locations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And other changes that may occur</a:t>
            </a:r>
          </a:p>
        </p:txBody>
      </p:sp>
    </p:spTree>
    <p:extLst>
      <p:ext uri="{BB962C8B-B14F-4D97-AF65-F5344CB8AC3E}">
        <p14:creationId xmlns:p14="http://schemas.microsoft.com/office/powerpoint/2010/main" val="10786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129">
        <p159:morph option="byObject"/>
      </p:transition>
    </mc:Choice>
    <mc:Fallback xmlns="">
      <p:transition spd="slow" advTm="24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xit" presetSubtype="0" fill="hold" grpId="1" nodeType="after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3500"/>
                            </p:stCondLst>
                            <p:childTnLst>
                              <p:par>
                                <p:cTn id="25" presetID="10" presetClass="exit" presetSubtype="0" fill="hold" grpId="1" nodeType="after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0"/>
                            </p:stCondLst>
                            <p:childTnLst>
                              <p:par>
                                <p:cTn id="33" presetID="10" presetClass="exit" presetSubtype="0" fill="hold" grpId="1" nodeType="after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500"/>
                            </p:stCondLst>
                            <p:childTnLst>
                              <p:par>
                                <p:cTn id="37" presetID="10"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6500"/>
                            </p:stCondLst>
                            <p:childTnLst>
                              <p:par>
                                <p:cTn id="41" presetID="10" presetClass="exit" presetSubtype="0" fill="hold" grpId="1"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7000"/>
                            </p:stCondLst>
                            <p:childTnLst>
                              <p:par>
                                <p:cTn id="45" presetID="10" presetClass="entr" presetSubtype="0" fill="hold" grpId="0" nodeType="after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8000"/>
                            </p:stCondLst>
                            <p:childTnLst>
                              <p:par>
                                <p:cTn id="49" presetID="10" presetClass="exit" presetSubtype="0" fill="hold" grpId="1" nodeType="after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p:stCondLst>
                              <p:cond delay="8500"/>
                            </p:stCondLst>
                            <p:childTnLst>
                              <p:par>
                                <p:cTn id="53" presetID="10" presetClass="entr" presetSubtype="0" fill="hold" grpId="0"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9500"/>
                            </p:stCondLst>
                            <p:childTnLst>
                              <p:par>
                                <p:cTn id="57" presetID="10" presetClass="exit" presetSubtype="0" fill="hold" grpId="1" nodeType="after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59BAD742-66D5-3B3D-495C-97A56183231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EDFD4C-2646-4A7B-9633-3458DBBCC8C3}"/>
              </a:ext>
            </a:extLst>
          </p:cNvPr>
          <p:cNvSpPr/>
          <p:nvPr/>
        </p:nvSpPr>
        <p:spPr>
          <a:xfrm>
            <a:off x="3433569" y="101387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bg1"/>
                </a:solidFill>
                <a:latin typeface="Onyx" panose="04050602080702020203" pitchFamily="82" charset="0"/>
              </a:rPr>
              <a:t>Food Services Manager Role</a:t>
            </a:r>
          </a:p>
        </p:txBody>
      </p:sp>
      <p:sp>
        <p:nvSpPr>
          <p:cNvPr id="3" name="Flowchart: Connector 2">
            <a:extLst>
              <a:ext uri="{FF2B5EF4-FFF2-40B4-BE49-F238E27FC236}">
                <a16:creationId xmlns:a16="http://schemas.microsoft.com/office/drawing/2014/main" id="{735F9AD7-6223-5174-690C-1725CB6ACBB4}"/>
              </a:ext>
            </a:extLst>
          </p:cNvPr>
          <p:cNvSpPr/>
          <p:nvPr/>
        </p:nvSpPr>
        <p:spPr>
          <a:xfrm>
            <a:off x="8097499" y="5187610"/>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30AE0721-93F6-4413-1B20-05A435DA2665}"/>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EA09F-3A06-AB2C-BC9A-5F8BF7C398BB}"/>
              </a:ext>
            </a:extLst>
          </p:cNvPr>
          <p:cNvSpPr txBox="1"/>
          <p:nvPr/>
        </p:nvSpPr>
        <p:spPr>
          <a:xfrm>
            <a:off x="3394392" y="3165248"/>
            <a:ext cx="639127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Order Food</a:t>
            </a:r>
          </a:p>
        </p:txBody>
      </p:sp>
      <p:sp>
        <p:nvSpPr>
          <p:cNvPr id="8" name="Flowchart: Connector 7">
            <a:extLst>
              <a:ext uri="{FF2B5EF4-FFF2-40B4-BE49-F238E27FC236}">
                <a16:creationId xmlns:a16="http://schemas.microsoft.com/office/drawing/2014/main" id="{313CEED1-9B96-1A63-9818-638506455A1F}"/>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4F1F115-3586-84C7-B206-3A78E6E6C53E}"/>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54B240-F383-6A9A-CFD5-F5BA7DAE079F}"/>
              </a:ext>
            </a:extLst>
          </p:cNvPr>
          <p:cNvSpPr txBox="1"/>
          <p:nvPr/>
        </p:nvSpPr>
        <p:spPr>
          <a:xfrm>
            <a:off x="3392386" y="3591443"/>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Staff the Program</a:t>
            </a:r>
          </a:p>
        </p:txBody>
      </p:sp>
      <p:sp>
        <p:nvSpPr>
          <p:cNvPr id="13" name="TextBox 12">
            <a:extLst>
              <a:ext uri="{FF2B5EF4-FFF2-40B4-BE49-F238E27FC236}">
                <a16:creationId xmlns:a16="http://schemas.microsoft.com/office/drawing/2014/main" id="{581638BE-9BBE-C4D3-5A07-9724F65BB1C5}"/>
              </a:ext>
            </a:extLst>
          </p:cNvPr>
          <p:cNvSpPr txBox="1"/>
          <p:nvPr/>
        </p:nvSpPr>
        <p:spPr>
          <a:xfrm>
            <a:off x="3392386" y="4032857"/>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Collect &amp; Verify Documents</a:t>
            </a:r>
          </a:p>
        </p:txBody>
      </p:sp>
      <p:sp>
        <p:nvSpPr>
          <p:cNvPr id="17" name="TextBox 16">
            <a:extLst>
              <a:ext uri="{FF2B5EF4-FFF2-40B4-BE49-F238E27FC236}">
                <a16:creationId xmlns:a16="http://schemas.microsoft.com/office/drawing/2014/main" id="{FB86C9F3-19CB-888F-EC81-B90507C891AE}"/>
              </a:ext>
            </a:extLst>
          </p:cNvPr>
          <p:cNvSpPr txBox="1"/>
          <p:nvPr/>
        </p:nvSpPr>
        <p:spPr>
          <a:xfrm>
            <a:off x="3392386" y="4531971"/>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FOH Daily Entry</a:t>
            </a:r>
          </a:p>
        </p:txBody>
      </p:sp>
      <p:sp>
        <p:nvSpPr>
          <p:cNvPr id="19" name="TextBox 18">
            <a:extLst>
              <a:ext uri="{FF2B5EF4-FFF2-40B4-BE49-F238E27FC236}">
                <a16:creationId xmlns:a16="http://schemas.microsoft.com/office/drawing/2014/main" id="{87B5595B-733C-3472-6840-E1F0A531C058}"/>
              </a:ext>
            </a:extLst>
          </p:cNvPr>
          <p:cNvSpPr txBox="1"/>
          <p:nvPr/>
        </p:nvSpPr>
        <p:spPr>
          <a:xfrm>
            <a:off x="3394392" y="4944467"/>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File Records</a:t>
            </a:r>
          </a:p>
        </p:txBody>
      </p:sp>
      <p:sp>
        <p:nvSpPr>
          <p:cNvPr id="21" name="TextBox 20">
            <a:extLst>
              <a:ext uri="{FF2B5EF4-FFF2-40B4-BE49-F238E27FC236}">
                <a16:creationId xmlns:a16="http://schemas.microsoft.com/office/drawing/2014/main" id="{5BC0FCC0-8E48-63A8-CC06-B9103C9BB4C6}"/>
              </a:ext>
            </a:extLst>
          </p:cNvPr>
          <p:cNvSpPr txBox="1"/>
          <p:nvPr/>
        </p:nvSpPr>
        <p:spPr>
          <a:xfrm>
            <a:off x="3385333" y="5374302"/>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Monitor Program</a:t>
            </a:r>
          </a:p>
        </p:txBody>
      </p:sp>
    </p:spTree>
    <p:custDataLst>
      <p:tags r:id="rId1"/>
    </p:custDataLst>
    <p:extLst>
      <p:ext uri="{BB962C8B-B14F-4D97-AF65-F5344CB8AC3E}">
        <p14:creationId xmlns:p14="http://schemas.microsoft.com/office/powerpoint/2010/main" val="920204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879">
        <p159:morph option="byObject"/>
      </p:transition>
    </mc:Choice>
    <mc:Fallback xmlns="">
      <p:transition spd="slow" advTm="458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7" grpId="0"/>
      <p:bldP spid="19"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382">
        <p159:morph option="byObject"/>
      </p:transition>
    </mc:Choice>
    <mc:Fallback xmlns="">
      <p:transition spd="slow" advTm="123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B7DFA8DD-B711-FCC7-E39D-DC0ADEBFA772}"/>
              </a:ext>
            </a:extLst>
          </p:cNvPr>
          <p:cNvSpPr/>
          <p:nvPr/>
        </p:nvSpPr>
        <p:spPr>
          <a:xfrm>
            <a:off x="-1819181" y="-104080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9A35C4F1-917E-7422-762F-6DAB7481F978}"/>
              </a:ext>
            </a:extLst>
          </p:cNvPr>
          <p:cNvSpPr/>
          <p:nvPr/>
        </p:nvSpPr>
        <p:spPr>
          <a:xfrm>
            <a:off x="5462684" y="-241300"/>
            <a:ext cx="7885016" cy="74468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164782" y="2053457"/>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164782" y="4475731"/>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164782" y="3049150"/>
            <a:ext cx="5447143" cy="1384995"/>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160643" y="5471423"/>
            <a:ext cx="545542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no food leaves the campus</a:t>
            </a:r>
          </a:p>
        </p:txBody>
      </p:sp>
      <p:sp>
        <p:nvSpPr>
          <p:cNvPr id="17" name="Rectangle 16">
            <a:extLst>
              <a:ext uri="{FF2B5EF4-FFF2-40B4-BE49-F238E27FC236}">
                <a16:creationId xmlns:a16="http://schemas.microsoft.com/office/drawing/2014/main" id="{B7CCFB74-3EB6-4C62-0547-8CAC3B7CE846}"/>
              </a:ext>
            </a:extLst>
          </p:cNvPr>
          <p:cNvSpPr/>
          <p:nvPr/>
        </p:nvSpPr>
        <p:spPr>
          <a:xfrm>
            <a:off x="6923836" y="225056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7595888" y="4220792"/>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latin typeface="Century Gothic" panose="020B0502020202020204" pitchFamily="34" charset="0"/>
              </a:rPr>
              <a:t>During Service</a:t>
            </a:r>
          </a:p>
        </p:txBody>
      </p:sp>
      <p:sp>
        <p:nvSpPr>
          <p:cNvPr id="25" name="Flowchart: Connector 24">
            <a:extLst>
              <a:ext uri="{FF2B5EF4-FFF2-40B4-BE49-F238E27FC236}">
                <a16:creationId xmlns:a16="http://schemas.microsoft.com/office/drawing/2014/main" id="{689B53CC-3259-88D0-A33E-0AFDF3720972}"/>
              </a:ext>
            </a:extLst>
          </p:cNvPr>
          <p:cNvSpPr/>
          <p:nvPr/>
        </p:nvSpPr>
        <p:spPr>
          <a:xfrm>
            <a:off x="14872350" y="904482"/>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E22B46-077B-841D-D720-3C625363705B}"/>
              </a:ext>
            </a:extLst>
          </p:cNvPr>
          <p:cNvSpPr txBox="1"/>
          <p:nvPr/>
        </p:nvSpPr>
        <p:spPr>
          <a:xfrm>
            <a:off x="168002" y="626876"/>
            <a:ext cx="5440702" cy="1384995"/>
          </a:xfrm>
          <a:prstGeom prst="rect">
            <a:avLst/>
          </a:prstGeom>
          <a:noFill/>
        </p:spPr>
        <p:txBody>
          <a:bodyPr wrap="square">
            <a:spAutoFit/>
          </a:bodyPr>
          <a:lstStyle/>
          <a:p>
            <a:pPr marL="285750" indent="-365760">
              <a:buFont typeface="Wingdings" panose="05000000000000000000" pitchFamily="2" charset="2"/>
              <a:buChar char="Ø"/>
            </a:pPr>
            <a:r>
              <a:rPr lang="en-US" sz="2800" i="0" u="none" strike="noStrike" dirty="0">
                <a:solidFill>
                  <a:srgbClr val="002060"/>
                </a:solidFill>
                <a:effectLst/>
                <a:latin typeface="Century Gothic" panose="020B0502020202020204" pitchFamily="34" charset="0"/>
              </a:rPr>
              <a:t>Delivers supper meals to ASP staff to distribute to ASP participants</a:t>
            </a:r>
            <a:endParaRPr lang="en-US" sz="2800" dirty="0">
              <a:solidFill>
                <a:srgbClr val="002060"/>
              </a:solidFill>
            </a:endParaRPr>
          </a:p>
        </p:txBody>
      </p:sp>
    </p:spTree>
    <p:custDataLst>
      <p:tags r:id="rId1"/>
    </p:custDataLst>
    <p:extLst>
      <p:ext uri="{BB962C8B-B14F-4D97-AF65-F5344CB8AC3E}">
        <p14:creationId xmlns:p14="http://schemas.microsoft.com/office/powerpoint/2010/main" val="23162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38">
        <p159:morph option="byObject"/>
      </p:transition>
    </mc:Choice>
    <mc:Fallback xmlns="">
      <p:transition spd="slow" advTm="300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1C752DE6-86A6-5CFE-4215-C70FF88C02C1}"/>
              </a:ext>
            </a:extLst>
          </p:cNvPr>
          <p:cNvSpPr/>
          <p:nvPr/>
        </p:nvSpPr>
        <p:spPr>
          <a:xfrm>
            <a:off x="5667845"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1085081" y="-13758"/>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6622934" y="863456"/>
            <a:ext cx="5668510"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6622934" y="5269721"/>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Clean &amp; sanitize insulated bags &amp; carts</a:t>
            </a:r>
          </a:p>
        </p:txBody>
      </p:sp>
      <p:sp>
        <p:nvSpPr>
          <p:cNvPr id="17" name="Flowchart: Connector 16">
            <a:extLst>
              <a:ext uri="{FF2B5EF4-FFF2-40B4-BE49-F238E27FC236}">
                <a16:creationId xmlns:a16="http://schemas.microsoft.com/office/drawing/2014/main" id="{838DB1DC-4446-2543-EC3C-2ED49BE0CD6F}"/>
              </a:ext>
            </a:extLst>
          </p:cNvPr>
          <p:cNvSpPr/>
          <p:nvPr/>
        </p:nvSpPr>
        <p:spPr>
          <a:xfrm>
            <a:off x="4662087" y="222824"/>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8" name="Rectangle 17">
            <a:extLst>
              <a:ext uri="{FF2B5EF4-FFF2-40B4-BE49-F238E27FC236}">
                <a16:creationId xmlns:a16="http://schemas.microsoft.com/office/drawing/2014/main" id="{2A11FF2C-50EE-0595-5C4D-B5850ED9CB8A}"/>
              </a:ext>
            </a:extLst>
          </p:cNvPr>
          <p:cNvSpPr/>
          <p:nvPr/>
        </p:nvSpPr>
        <p:spPr>
          <a:xfrm>
            <a:off x="395335" y="229857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1237555" y="4575149"/>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6622933" y="1966322"/>
            <a:ext cx="5668511" cy="2554545"/>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rgbClr val="002060"/>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298695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269">
        <p159:morph option="byObject"/>
      </p:transition>
    </mc:Choice>
    <mc:Fallback xmlns="">
      <p:transition spd="slow" advTm="35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C3DDB-0A31-173A-AC9F-B97435E356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0BCD04-DC49-708D-308E-9E506A4D5D57}"/>
              </a:ext>
            </a:extLst>
          </p:cNvPr>
          <p:cNvSpPr>
            <a:spLocks noGrp="1"/>
          </p:cNvSpPr>
          <p:nvPr>
            <p:ph type="title"/>
          </p:nvPr>
        </p:nvSpPr>
        <p:spPr>
          <a:xfrm>
            <a:off x="-15196" y="-15462"/>
            <a:ext cx="12207196" cy="1143000"/>
          </a:xfrm>
        </p:spPr>
        <p:txBody>
          <a:bodyPr>
            <a:noAutofit/>
          </a:bodyPr>
          <a:lstStyle/>
          <a:p>
            <a:r>
              <a:rPr lang="en-US" dirty="0"/>
              <a:t>Training Verification Forms</a:t>
            </a:r>
          </a:p>
        </p:txBody>
      </p:sp>
      <p:grpSp>
        <p:nvGrpSpPr>
          <p:cNvPr id="7" name="Group 6">
            <a:extLst>
              <a:ext uri="{FF2B5EF4-FFF2-40B4-BE49-F238E27FC236}">
                <a16:creationId xmlns:a16="http://schemas.microsoft.com/office/drawing/2014/main" id="{DE2CA830-5E4D-305B-F71E-AB901DDF894D}"/>
              </a:ext>
            </a:extLst>
          </p:cNvPr>
          <p:cNvGrpSpPr/>
          <p:nvPr/>
        </p:nvGrpSpPr>
        <p:grpSpPr>
          <a:xfrm>
            <a:off x="-254556" y="1028006"/>
            <a:ext cx="6083303" cy="5951482"/>
            <a:chOff x="-254556" y="1028006"/>
            <a:chExt cx="6083303" cy="5951482"/>
          </a:xfrm>
        </p:grpSpPr>
        <p:grpSp>
          <p:nvGrpSpPr>
            <p:cNvPr id="27" name="Group 26">
              <a:extLst>
                <a:ext uri="{FF2B5EF4-FFF2-40B4-BE49-F238E27FC236}">
                  <a16:creationId xmlns:a16="http://schemas.microsoft.com/office/drawing/2014/main" id="{86BC87F8-238C-A74F-488F-58B060A17205}"/>
                </a:ext>
              </a:extLst>
            </p:cNvPr>
            <p:cNvGrpSpPr/>
            <p:nvPr/>
          </p:nvGrpSpPr>
          <p:grpSpPr>
            <a:xfrm>
              <a:off x="-254556" y="1028006"/>
              <a:ext cx="6083303" cy="5951482"/>
              <a:chOff x="12697" y="484301"/>
              <a:chExt cx="6083303" cy="5946912"/>
            </a:xfrm>
            <a:solidFill>
              <a:srgbClr val="7F0000"/>
            </a:solidFill>
          </p:grpSpPr>
          <p:sp>
            <p:nvSpPr>
              <p:cNvPr id="12" name="Flowchart: Connector 11">
                <a:extLst>
                  <a:ext uri="{FF2B5EF4-FFF2-40B4-BE49-F238E27FC236}">
                    <a16:creationId xmlns:a16="http://schemas.microsoft.com/office/drawing/2014/main" id="{968D9771-35C6-D72A-9508-1BD3EBE04484}"/>
                  </a:ext>
                </a:extLst>
              </p:cNvPr>
              <p:cNvSpPr/>
              <p:nvPr/>
            </p:nvSpPr>
            <p:spPr>
              <a:xfrm>
                <a:off x="12697" y="484301"/>
                <a:ext cx="6083303" cy="5946912"/>
              </a:xfrm>
              <a:prstGeom prst="flowChartConnector">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FD4A187-A5B1-D2D5-BF5A-A2DD27FA9953}"/>
                  </a:ext>
                </a:extLst>
              </p:cNvPr>
              <p:cNvSpPr txBox="1">
                <a:spLocks/>
              </p:cNvSpPr>
              <p:nvPr/>
            </p:nvSpPr>
            <p:spPr>
              <a:xfrm>
                <a:off x="1081512" y="75887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0050" lvl="1">
                  <a:spcBef>
                    <a:spcPts val="0"/>
                  </a:spcBef>
                  <a:spcAft>
                    <a:spcPts val="800"/>
                  </a:spcAft>
                </a:pPr>
                <a:r>
                  <a:rPr lang="en-US" sz="2400" b="1" dirty="0">
                    <a:solidFill>
                      <a:srgbClr val="F4F3F3"/>
                    </a:solidFill>
                    <a:latin typeface="Century Gothic" panose="020B0502020202020204" pitchFamily="34" charset="0"/>
                  </a:rPr>
                  <a:t>FS Supper Program Training Sign in sheet</a:t>
                </a:r>
              </a:p>
            </p:txBody>
          </p:sp>
        </p:grpSp>
        <p:pic>
          <p:nvPicPr>
            <p:cNvPr id="2" name="Picture 1" descr="A blank form with text">
              <a:extLst>
                <a:ext uri="{FF2B5EF4-FFF2-40B4-BE49-F238E27FC236}">
                  <a16:creationId xmlns:a16="http://schemas.microsoft.com/office/drawing/2014/main" id="{41F85C6F-95FB-D48F-8288-4FB9F163B739}"/>
                </a:ext>
              </a:extLst>
            </p:cNvPr>
            <p:cNvPicPr>
              <a:picLocks noChangeAspect="1"/>
            </p:cNvPicPr>
            <p:nvPr/>
          </p:nvPicPr>
          <p:blipFill>
            <a:blip r:embed="rId3"/>
            <a:stretch>
              <a:fillRect/>
            </a:stretch>
          </p:blipFill>
          <p:spPr>
            <a:xfrm>
              <a:off x="1268500" y="2405526"/>
              <a:ext cx="3101704" cy="4011604"/>
            </a:xfrm>
            <a:prstGeom prst="rect">
              <a:avLst/>
            </a:prstGeom>
          </p:spPr>
        </p:pic>
      </p:grpSp>
      <p:sp>
        <p:nvSpPr>
          <p:cNvPr id="11" name="TextBox 10">
            <a:extLst>
              <a:ext uri="{FF2B5EF4-FFF2-40B4-BE49-F238E27FC236}">
                <a16:creationId xmlns:a16="http://schemas.microsoft.com/office/drawing/2014/main" id="{09545694-DB7C-35D8-FC15-38081F732CF1}"/>
              </a:ext>
            </a:extLst>
          </p:cNvPr>
          <p:cNvSpPr txBox="1"/>
          <p:nvPr/>
        </p:nvSpPr>
        <p:spPr>
          <a:xfrm>
            <a:off x="6457498" y="2035424"/>
            <a:ext cx="5548427" cy="3539430"/>
          </a:xfrm>
          <a:prstGeom prst="rect">
            <a:avLst/>
          </a:prstGeom>
          <a:noFill/>
        </p:spPr>
        <p:txBody>
          <a:bodyPr wrap="square" rtlCol="0">
            <a:spAutoFit/>
          </a:bodyPr>
          <a:lstStyle/>
          <a:p>
            <a:r>
              <a:rPr lang="en-US" sz="2800" dirty="0">
                <a:solidFill>
                  <a:srgbClr val="F4F3F3"/>
                </a:solidFill>
                <a:latin typeface="Century Gothic" panose="020B0502020202020204" pitchFamily="34" charset="0"/>
              </a:rPr>
              <a:t>There are two Supper Program Training Sign-In Sheets:</a:t>
            </a:r>
          </a:p>
          <a:p>
            <a:endParaRPr lang="en-US" sz="2800" dirty="0">
              <a:solidFill>
                <a:srgbClr val="F4F3F3"/>
              </a:solidFill>
              <a:latin typeface="Century Gothic" panose="020B0502020202020204" pitchFamily="34" charset="0"/>
            </a:endParaRPr>
          </a:p>
          <a:p>
            <a:r>
              <a:rPr lang="en-US" sz="2800" dirty="0">
                <a:solidFill>
                  <a:srgbClr val="F4F3F3"/>
                </a:solidFill>
                <a:latin typeface="Century Gothic" panose="020B0502020202020204" pitchFamily="34" charset="0"/>
              </a:rPr>
              <a:t>Once FS staff has been trained and the sign-in sheet has been signed an online training acknowledgement form must be completed.</a:t>
            </a:r>
          </a:p>
        </p:txBody>
      </p:sp>
      <p:sp>
        <p:nvSpPr>
          <p:cNvPr id="3" name="Flowchart: Connector 2">
            <a:extLst>
              <a:ext uri="{FF2B5EF4-FFF2-40B4-BE49-F238E27FC236}">
                <a16:creationId xmlns:a16="http://schemas.microsoft.com/office/drawing/2014/main" id="{6541FC36-A309-4E02-F0C3-7D7D372E2101}"/>
              </a:ext>
            </a:extLst>
          </p:cNvPr>
          <p:cNvSpPr/>
          <p:nvPr/>
        </p:nvSpPr>
        <p:spPr>
          <a:xfrm>
            <a:off x="4745520" y="569027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F156D638-E6A5-9FA7-620D-54EEB2E5BCBE}"/>
              </a:ext>
            </a:extLst>
          </p:cNvPr>
          <p:cNvSpPr/>
          <p:nvPr/>
        </p:nvSpPr>
        <p:spPr>
          <a:xfrm>
            <a:off x="5627141" y="517797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62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798">
        <p159:morph option="byObject"/>
      </p:transition>
    </mc:Choice>
    <mc:Fallback xmlns="">
      <p:transition spd="slow" advTm="37798">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23" name="TextBox 22">
            <a:extLst>
              <a:ext uri="{FF2B5EF4-FFF2-40B4-BE49-F238E27FC236}">
                <a16:creationId xmlns:a16="http://schemas.microsoft.com/office/drawing/2014/main" id="{6CA8A656-B3EB-B9CC-ED3B-8B65952B883D}"/>
              </a:ext>
            </a:extLst>
          </p:cNvPr>
          <p:cNvSpPr txBox="1"/>
          <p:nvPr/>
        </p:nvSpPr>
        <p:spPr>
          <a:xfrm>
            <a:off x="-1" y="3558650"/>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 y="1838478"/>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0" y="2397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Distribute meals to program students and assist community for the first 10 minutes or as needed</a:t>
            </a:r>
          </a:p>
        </p:txBody>
      </p:sp>
      <p:sp>
        <p:nvSpPr>
          <p:cNvPr id="32" name="TextBox 31">
            <a:extLst>
              <a:ext uri="{FF2B5EF4-FFF2-40B4-BE49-F238E27FC236}">
                <a16:creationId xmlns:a16="http://schemas.microsoft.com/office/drawing/2014/main" id="{7428997D-BC6B-7E9A-B731-5B8767827BA2}"/>
              </a:ext>
            </a:extLst>
          </p:cNvPr>
          <p:cNvSpPr txBox="1"/>
          <p:nvPr/>
        </p:nvSpPr>
        <p:spPr>
          <a:xfrm>
            <a:off x="-4" y="2698564"/>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Make sure program is open to the community</a:t>
            </a:r>
          </a:p>
        </p:txBody>
      </p:sp>
      <p:sp>
        <p:nvSpPr>
          <p:cNvPr id="35" name="TextBox 34">
            <a:extLst>
              <a:ext uri="{FF2B5EF4-FFF2-40B4-BE49-F238E27FC236}">
                <a16:creationId xmlns:a16="http://schemas.microsoft.com/office/drawing/2014/main" id="{C70B62CA-FB25-A4F5-2DC3-2C55ED0589CE}"/>
              </a:ext>
            </a:extLst>
          </p:cNvPr>
          <p:cNvSpPr txBox="1"/>
          <p:nvPr/>
        </p:nvSpPr>
        <p:spPr>
          <a:xfrm>
            <a:off x="-4" y="4418736"/>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Total daily attendance for all programs and record accurate meal  counts</a:t>
            </a:r>
          </a:p>
        </p:txBody>
      </p:sp>
      <p:sp>
        <p:nvSpPr>
          <p:cNvPr id="36" name="Rectangle 35">
            <a:extLst>
              <a:ext uri="{FF2B5EF4-FFF2-40B4-BE49-F238E27FC236}">
                <a16:creationId xmlns:a16="http://schemas.microsoft.com/office/drawing/2014/main" id="{7EC20C13-C283-22DA-F299-46A4E05C1C32}"/>
              </a:ext>
            </a:extLst>
          </p:cNvPr>
          <p:cNvSpPr/>
          <p:nvPr/>
        </p:nvSpPr>
        <p:spPr>
          <a:xfrm>
            <a:off x="6722038" y="2273998"/>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3" name="TextBox 2">
            <a:extLst>
              <a:ext uri="{FF2B5EF4-FFF2-40B4-BE49-F238E27FC236}">
                <a16:creationId xmlns:a16="http://schemas.microsoft.com/office/drawing/2014/main" id="{590B2DA0-4576-3226-6396-5373A0F5F3DB}"/>
              </a:ext>
            </a:extLst>
          </p:cNvPr>
          <p:cNvSpPr txBox="1"/>
          <p:nvPr/>
        </p:nvSpPr>
        <p:spPr>
          <a:xfrm>
            <a:off x="32647" y="56481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Ensure no food is taken from campus</a:t>
            </a:r>
          </a:p>
        </p:txBody>
      </p:sp>
      <p:sp>
        <p:nvSpPr>
          <p:cNvPr id="4" name="Rectangle 3">
            <a:extLst>
              <a:ext uri="{FF2B5EF4-FFF2-40B4-BE49-F238E27FC236}">
                <a16:creationId xmlns:a16="http://schemas.microsoft.com/office/drawing/2014/main" id="{5119DDA9-A754-3D6F-A192-B6C1675E04C9}"/>
              </a:ext>
            </a:extLst>
          </p:cNvPr>
          <p:cNvSpPr/>
          <p:nvPr/>
        </p:nvSpPr>
        <p:spPr>
          <a:xfrm>
            <a:off x="7401267" y="367164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464">
        <p159:morph option="byObject"/>
      </p:transition>
    </mc:Choice>
    <mc:Fallback xmlns="">
      <p:transition spd="slow" advTm="42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586660"/>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100837" y="4123926"/>
            <a:ext cx="6100593"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p:txBody>
      </p:sp>
      <p:sp>
        <p:nvSpPr>
          <p:cNvPr id="22" name="TextBox 21">
            <a:extLst>
              <a:ext uri="{FF2B5EF4-FFF2-40B4-BE49-F238E27FC236}">
                <a16:creationId xmlns:a16="http://schemas.microsoft.com/office/drawing/2014/main" id="{8D3155B4-BED6-3CA4-18E6-38BFD4BA3B20}"/>
              </a:ext>
            </a:extLst>
          </p:cNvPr>
          <p:cNvSpPr txBox="1"/>
          <p:nvPr/>
        </p:nvSpPr>
        <p:spPr>
          <a:xfrm>
            <a:off x="3100837" y="3140942"/>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
        <p:nvSpPr>
          <p:cNvPr id="6" name="TextBox 5">
            <a:extLst>
              <a:ext uri="{FF2B5EF4-FFF2-40B4-BE49-F238E27FC236}">
                <a16:creationId xmlns:a16="http://schemas.microsoft.com/office/drawing/2014/main" id="{3EDB4938-887E-341A-C15E-89889DEEAD2D}"/>
              </a:ext>
            </a:extLst>
          </p:cNvPr>
          <p:cNvSpPr txBox="1"/>
          <p:nvPr/>
        </p:nvSpPr>
        <p:spPr>
          <a:xfrm>
            <a:off x="3092956" y="5107098"/>
            <a:ext cx="6096000" cy="1077218"/>
          </a:xfrm>
          <a:prstGeom prst="rect">
            <a:avLst/>
          </a:prstGeom>
          <a:noFill/>
        </p:spPr>
        <p:txBody>
          <a:bodyPr wrap="square">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Serve participants inside the kitchen area</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511">
        <p159:morph option="byObject"/>
      </p:transition>
    </mc:Choice>
    <mc:Fallback xmlns="">
      <p:transition spd="slow" advTm="17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BE869845-F090-47E1-4DD7-8ECB12860948}"/>
              </a:ext>
            </a:extLst>
          </p:cNvPr>
          <p:cNvSpPr/>
          <p:nvPr/>
        </p:nvSpPr>
        <p:spPr>
          <a:xfrm>
            <a:off x="2573803" y="48818"/>
            <a:ext cx="6630815" cy="66302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861277-1668-4BE8-ABC2-F90136BFA7D0}"/>
              </a:ext>
            </a:extLst>
          </p:cNvPr>
          <p:cNvSpPr/>
          <p:nvPr/>
        </p:nvSpPr>
        <p:spPr>
          <a:xfrm>
            <a:off x="3111587" y="2610396"/>
            <a:ext cx="5968826" cy="3711785"/>
          </a:xfrm>
          <a:prstGeom prst="rect">
            <a:avLst/>
          </a:prstGeom>
        </p:spPr>
        <p:txBody>
          <a:bodyPr wrap="square">
            <a:spAutoFit/>
          </a:bodyPr>
          <a:lstStyle/>
          <a:p>
            <a:pPr marL="0" lvl="2">
              <a:lnSpc>
                <a:spcPct val="90000"/>
              </a:lnSpc>
              <a:spcBef>
                <a:spcPct val="20000"/>
              </a:spcBef>
              <a:buClr>
                <a:schemeClr val="bg1"/>
              </a:buClr>
              <a:defRPr/>
            </a:pPr>
            <a:r>
              <a:rPr lang="en-US" sz="2400" dirty="0">
                <a:solidFill>
                  <a:schemeClr val="bg1"/>
                </a:solidFill>
                <a:latin typeface="Century Gothic" panose="020B0502020202020204" pitchFamily="34" charset="0"/>
              </a:rPr>
              <a:t>In compliance with CDSS requirements, supper monitoring’s must be completed no more than six months apart from one another:</a:t>
            </a:r>
          </a:p>
          <a:p>
            <a:pPr marL="800100" lvl="3" indent="-3429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1</a:t>
            </a:r>
            <a:r>
              <a:rPr lang="en-US" sz="2400" baseline="30000" dirty="0">
                <a:solidFill>
                  <a:schemeClr val="bg1"/>
                </a:solidFill>
                <a:latin typeface="Century Gothic" panose="020B0502020202020204" pitchFamily="34" charset="0"/>
              </a:rPr>
              <a:t>st</a:t>
            </a:r>
            <a:r>
              <a:rPr lang="en-US" sz="2400" dirty="0">
                <a:solidFill>
                  <a:schemeClr val="bg1"/>
                </a:solidFill>
                <a:latin typeface="Century Gothic" panose="020B0502020202020204" pitchFamily="34" charset="0"/>
              </a:rPr>
              <a:t>, 2</a:t>
            </a:r>
            <a:r>
              <a:rPr lang="en-US" sz="2400" baseline="30000" dirty="0">
                <a:solidFill>
                  <a:schemeClr val="bg1"/>
                </a:solidFill>
                <a:latin typeface="Century Gothic" panose="020B0502020202020204" pitchFamily="34" charset="0"/>
              </a:rPr>
              <a:t>nd</a:t>
            </a:r>
            <a:r>
              <a:rPr lang="en-US" sz="2400" dirty="0">
                <a:solidFill>
                  <a:schemeClr val="bg1"/>
                </a:solidFill>
                <a:latin typeface="Century Gothic" panose="020B0502020202020204" pitchFamily="34" charset="0"/>
              </a:rPr>
              <a:t> and 3</a:t>
            </a:r>
            <a:r>
              <a:rPr lang="en-US" sz="2400" baseline="30000" dirty="0">
                <a:solidFill>
                  <a:schemeClr val="bg1"/>
                </a:solidFill>
                <a:latin typeface="Century Gothic" panose="020B0502020202020204" pitchFamily="34" charset="0"/>
              </a:rPr>
              <a:t>rd </a:t>
            </a:r>
            <a:r>
              <a:rPr lang="en-US" sz="2400" dirty="0">
                <a:solidFill>
                  <a:schemeClr val="bg1"/>
                </a:solidFill>
                <a:latin typeface="Century Gothic" panose="020B0502020202020204" pitchFamily="34" charset="0"/>
              </a:rPr>
              <a:t>unannounced monitoring’s must be completed by the following dates:</a:t>
            </a:r>
          </a:p>
          <a:p>
            <a:pPr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1</a:t>
            </a:r>
            <a:r>
              <a:rPr lang="en-US" sz="2400" baseline="30000" dirty="0">
                <a:solidFill>
                  <a:schemeClr val="bg1"/>
                </a:solidFill>
                <a:latin typeface="Century Gothic" panose="020B0502020202020204" pitchFamily="34" charset="0"/>
              </a:rPr>
              <a:t>st</a:t>
            </a:r>
            <a:r>
              <a:rPr lang="en-US" sz="2400" dirty="0">
                <a:solidFill>
                  <a:schemeClr val="bg1"/>
                </a:solidFill>
                <a:latin typeface="Century Gothic" panose="020B0502020202020204" pitchFamily="34" charset="0"/>
              </a:rPr>
              <a:t> – 9/26/25</a:t>
            </a:r>
          </a:p>
          <a:p>
            <a:pPr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2</a:t>
            </a:r>
            <a:r>
              <a:rPr lang="en-US" sz="2400" baseline="30000" dirty="0">
                <a:solidFill>
                  <a:schemeClr val="bg1"/>
                </a:solidFill>
                <a:latin typeface="Century Gothic" panose="020B0502020202020204" pitchFamily="34" charset="0"/>
              </a:rPr>
              <a:t>nd</a:t>
            </a:r>
            <a:r>
              <a:rPr lang="en-US" sz="2400" dirty="0">
                <a:solidFill>
                  <a:schemeClr val="bg1"/>
                </a:solidFill>
                <a:latin typeface="Century Gothic" panose="020B0502020202020204" pitchFamily="34" charset="0"/>
              </a:rPr>
              <a:t> – 2/13/26</a:t>
            </a:r>
          </a:p>
          <a:p>
            <a:pPr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3</a:t>
            </a:r>
            <a:r>
              <a:rPr lang="en-US" sz="2400" baseline="30000" dirty="0">
                <a:solidFill>
                  <a:schemeClr val="bg1"/>
                </a:solidFill>
                <a:latin typeface="Century Gothic" panose="020B0502020202020204" pitchFamily="34" charset="0"/>
              </a:rPr>
              <a:t>rd</a:t>
            </a:r>
            <a:r>
              <a:rPr lang="en-US" sz="2400" dirty="0">
                <a:solidFill>
                  <a:schemeClr val="bg1"/>
                </a:solidFill>
                <a:latin typeface="Century Gothic" panose="020B0502020202020204" pitchFamily="34" charset="0"/>
              </a:rPr>
              <a:t> – 5/9/26</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451557" y="775362"/>
            <a:ext cx="4853473" cy="1143000"/>
          </a:xfrm>
        </p:spPr>
        <p:txBody>
          <a:bodyPr>
            <a:noAutofit/>
          </a:bodyPr>
          <a:lstStyle/>
          <a:p>
            <a:r>
              <a:rPr lang="en-US" dirty="0"/>
              <a:t>Monitoring</a:t>
            </a:r>
            <a:br>
              <a:rPr lang="en-US" dirty="0"/>
            </a:br>
            <a:r>
              <a:rPr lang="en-US" dirty="0"/>
              <a:t> Dates</a:t>
            </a:r>
          </a:p>
        </p:txBody>
      </p:sp>
      <p:sp>
        <p:nvSpPr>
          <p:cNvPr id="5" name="Flowchart: Connector 4">
            <a:extLst>
              <a:ext uri="{FF2B5EF4-FFF2-40B4-BE49-F238E27FC236}">
                <a16:creationId xmlns:a16="http://schemas.microsoft.com/office/drawing/2014/main" id="{8A228334-236D-7D77-39A8-494E85F24C84}"/>
              </a:ext>
            </a:extLst>
          </p:cNvPr>
          <p:cNvSpPr/>
          <p:nvPr/>
        </p:nvSpPr>
        <p:spPr>
          <a:xfrm>
            <a:off x="7496718" y="28156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EE7DBF5-B66E-6B65-0682-CD6F86E668F4}"/>
              </a:ext>
            </a:extLst>
          </p:cNvPr>
          <p:cNvSpPr/>
          <p:nvPr/>
        </p:nvSpPr>
        <p:spPr>
          <a:xfrm>
            <a:off x="8740444" y="135510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6C55354-DB08-C025-A22D-3D06E4D0FC7D}"/>
              </a:ext>
            </a:extLst>
          </p:cNvPr>
          <p:cNvSpPr/>
          <p:nvPr/>
        </p:nvSpPr>
        <p:spPr>
          <a:xfrm>
            <a:off x="1867276" y="3983101"/>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F6E6F245-1000-59A6-FD00-C65B00222C55}"/>
              </a:ext>
            </a:extLst>
          </p:cNvPr>
          <p:cNvSpPr/>
          <p:nvPr/>
        </p:nvSpPr>
        <p:spPr>
          <a:xfrm>
            <a:off x="2987382" y="5897111"/>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7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2325">
        <p159:morph option="byObject"/>
      </p:transition>
    </mc:Choice>
    <mc:Fallback xmlns="">
      <p:transition spd="slow" advTm="72325">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6B04A5DF-068A-15D0-8F19-48726B5C1E40}"/>
              </a:ext>
            </a:extLst>
          </p:cNvPr>
          <p:cNvSpPr/>
          <p:nvPr/>
        </p:nvSpPr>
        <p:spPr>
          <a:xfrm>
            <a:off x="6219744" y="168285"/>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9EE31AC-1D2A-B0DE-3480-7910B3FBA604}"/>
              </a:ext>
            </a:extLst>
          </p:cNvPr>
          <p:cNvPicPr>
            <a:picLocks noChangeAspect="1"/>
          </p:cNvPicPr>
          <p:nvPr/>
        </p:nvPicPr>
        <p:blipFill>
          <a:blip r:embed="rId2"/>
          <a:stretch>
            <a:fillRect/>
          </a:stretch>
        </p:blipFill>
        <p:spPr>
          <a:xfrm>
            <a:off x="7578188" y="837503"/>
            <a:ext cx="2255504" cy="2936925"/>
          </a:xfrm>
          <a:prstGeom prst="rect">
            <a:avLst/>
          </a:prstGeom>
        </p:spPr>
      </p:pic>
      <p:sp>
        <p:nvSpPr>
          <p:cNvPr id="7" name="Flowchart: Connector 6">
            <a:extLst>
              <a:ext uri="{FF2B5EF4-FFF2-40B4-BE49-F238E27FC236}">
                <a16:creationId xmlns:a16="http://schemas.microsoft.com/office/drawing/2014/main" id="{DE731C79-0FEE-41AC-02CD-56C19072F4AD}"/>
              </a:ext>
            </a:extLst>
          </p:cNvPr>
          <p:cNvSpPr/>
          <p:nvPr/>
        </p:nvSpPr>
        <p:spPr>
          <a:xfrm>
            <a:off x="11183037" y="5602724"/>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C29731E3-D9CC-5C73-1908-3C3464D4DBDA}"/>
              </a:ext>
            </a:extLst>
          </p:cNvPr>
          <p:cNvSpPr/>
          <p:nvPr/>
        </p:nvSpPr>
        <p:spPr>
          <a:xfrm>
            <a:off x="10804274" y="640733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71095C2-AA67-3239-0632-64A9915876DD}"/>
              </a:ext>
            </a:extLst>
          </p:cNvPr>
          <p:cNvSpPr>
            <a:spLocks noGrp="1"/>
          </p:cNvSpPr>
          <p:nvPr>
            <p:ph type="title"/>
          </p:nvPr>
        </p:nvSpPr>
        <p:spPr>
          <a:xfrm>
            <a:off x="276730" y="566915"/>
            <a:ext cx="6047874" cy="1143000"/>
          </a:xfrm>
        </p:spPr>
        <p:txBody>
          <a:bodyPr/>
          <a:lstStyle/>
          <a:p>
            <a:r>
              <a:rPr lang="en-US" dirty="0"/>
              <a:t>Afterschool Early Childhood Programs</a:t>
            </a:r>
            <a:endParaRPr lang="en-US" sz="85700" dirty="0"/>
          </a:p>
        </p:txBody>
      </p:sp>
      <p:pic>
        <p:nvPicPr>
          <p:cNvPr id="11" name="Picture 10">
            <a:extLst>
              <a:ext uri="{FF2B5EF4-FFF2-40B4-BE49-F238E27FC236}">
                <a16:creationId xmlns:a16="http://schemas.microsoft.com/office/drawing/2014/main" id="{2B28FA9F-59C2-3FB2-06E5-D3849275739C}"/>
              </a:ext>
            </a:extLst>
          </p:cNvPr>
          <p:cNvPicPr>
            <a:picLocks noChangeAspect="1"/>
          </p:cNvPicPr>
          <p:nvPr/>
        </p:nvPicPr>
        <p:blipFill>
          <a:blip r:embed="rId3"/>
          <a:stretch>
            <a:fillRect/>
          </a:stretch>
        </p:blipFill>
        <p:spPr>
          <a:xfrm>
            <a:off x="8991972" y="2285740"/>
            <a:ext cx="2957621" cy="2286519"/>
          </a:xfrm>
          <a:prstGeom prst="rect">
            <a:avLst/>
          </a:prstGeom>
        </p:spPr>
      </p:pic>
      <p:sp>
        <p:nvSpPr>
          <p:cNvPr id="2" name="TextBox 1">
            <a:extLst>
              <a:ext uri="{FF2B5EF4-FFF2-40B4-BE49-F238E27FC236}">
                <a16:creationId xmlns:a16="http://schemas.microsoft.com/office/drawing/2014/main" id="{861E67A5-0A26-FB19-B8E5-7D60CCC8CDE0}"/>
              </a:ext>
            </a:extLst>
          </p:cNvPr>
          <p:cNvSpPr txBox="1"/>
          <p:nvPr/>
        </p:nvSpPr>
        <p:spPr>
          <a:xfrm>
            <a:off x="224300" y="2285740"/>
            <a:ext cx="6047874" cy="452431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The Afterschool Early Childhood Program will now be receiving supper in place of snack:</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FSM will pack the insulated BIC bag with menu items from the </a:t>
            </a:r>
            <a:r>
              <a:rPr lang="en-US" sz="2400" i="1" dirty="0">
                <a:solidFill>
                  <a:schemeClr val="bg1"/>
                </a:solidFill>
                <a:latin typeface="Century Gothic" panose="020B0502020202020204" pitchFamily="34" charset="0"/>
              </a:rPr>
              <a:t>4 and under menu</a:t>
            </a:r>
            <a:endParaRPr lang="en-US" sz="2400"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AECP staff will pick up bags, plus </a:t>
            </a:r>
            <a:r>
              <a:rPr lang="en-US" sz="2400" i="1" dirty="0">
                <a:solidFill>
                  <a:schemeClr val="bg1"/>
                </a:solidFill>
                <a:latin typeface="Century Gothic" panose="020B0502020202020204" pitchFamily="34" charset="0"/>
              </a:rPr>
              <a:t>Daily Transport Record </a:t>
            </a:r>
            <a:r>
              <a:rPr lang="en-US" sz="2400" dirty="0">
                <a:solidFill>
                  <a:schemeClr val="bg1"/>
                </a:solidFill>
                <a:latin typeface="Century Gothic" panose="020B0502020202020204" pitchFamily="34" charset="0"/>
              </a:rPr>
              <a:t>and </a:t>
            </a:r>
            <a:r>
              <a:rPr lang="en-US" sz="2400" i="1" dirty="0">
                <a:solidFill>
                  <a:schemeClr val="bg1"/>
                </a:solidFill>
                <a:latin typeface="Century Gothic" panose="020B0502020202020204" pitchFamily="34" charset="0"/>
              </a:rPr>
              <a:t>Community Roster </a:t>
            </a:r>
            <a:r>
              <a:rPr lang="en-US" sz="2400" dirty="0">
                <a:solidFill>
                  <a:schemeClr val="bg1"/>
                </a:solidFill>
                <a:latin typeface="Century Gothic" panose="020B0502020202020204" pitchFamily="34" charset="0"/>
              </a:rPr>
              <a:t>for service</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Please review the </a:t>
            </a:r>
            <a:r>
              <a:rPr lang="en-US" sz="2400" i="1" dirty="0">
                <a:solidFill>
                  <a:schemeClr val="bg1"/>
                </a:solidFill>
                <a:latin typeface="Century Gothic" panose="020B0502020202020204" pitchFamily="34" charset="0"/>
              </a:rPr>
              <a:t>AECP training </a:t>
            </a:r>
            <a:r>
              <a:rPr lang="en-US" sz="2400" dirty="0">
                <a:solidFill>
                  <a:schemeClr val="bg1"/>
                </a:solidFill>
                <a:latin typeface="Century Gothic" panose="020B0502020202020204" pitchFamily="34" charset="0"/>
              </a:rPr>
              <a:t>under Supper on the Food Service website for more information </a:t>
            </a:r>
          </a:p>
        </p:txBody>
      </p:sp>
      <p:pic>
        <p:nvPicPr>
          <p:cNvPr id="3" name="Picture 4" descr="New png images">
            <a:extLst>
              <a:ext uri="{FF2B5EF4-FFF2-40B4-BE49-F238E27FC236}">
                <a16:creationId xmlns:a16="http://schemas.microsoft.com/office/drawing/2014/main" id="{C6160A2E-FD43-7FC6-2F4C-9F22018D20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924"/>
          <a:stretch/>
        </p:blipFill>
        <p:spPr bwMode="auto">
          <a:xfrm rot="18499444">
            <a:off x="4336603" y="-21930"/>
            <a:ext cx="5709084" cy="3463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806CD6-487E-F29C-D8CE-CEAE2B5A2431}"/>
              </a:ext>
            </a:extLst>
          </p:cNvPr>
          <p:cNvPicPr>
            <a:picLocks noChangeAspect="1"/>
          </p:cNvPicPr>
          <p:nvPr/>
        </p:nvPicPr>
        <p:blipFill>
          <a:blip r:embed="rId5"/>
          <a:stretch>
            <a:fillRect/>
          </a:stretch>
        </p:blipFill>
        <p:spPr>
          <a:xfrm>
            <a:off x="8088696" y="3325231"/>
            <a:ext cx="2288164" cy="2948807"/>
          </a:xfrm>
          <a:prstGeom prst="rect">
            <a:avLst/>
          </a:prstGeom>
        </p:spPr>
      </p:pic>
    </p:spTree>
    <p:extLst>
      <p:ext uri="{BB962C8B-B14F-4D97-AF65-F5344CB8AC3E}">
        <p14:creationId xmlns:p14="http://schemas.microsoft.com/office/powerpoint/2010/main" val="23335953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7072">
        <p159:morph option="byObject"/>
      </p:transition>
    </mc:Choice>
    <mc:Fallback xmlns="">
      <p:transition spd="slow" advTm="970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880">
        <p159:morph option="byObject"/>
      </p:transition>
    </mc:Choice>
    <mc:Fallback xmlns="">
      <p:transition spd="slow" advTm="6288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B86810F2-D741-CFE7-82FA-BDAD6208522F}"/>
              </a:ext>
            </a:extLst>
          </p:cNvPr>
          <p:cNvSpPr/>
          <p:nvPr/>
        </p:nvSpPr>
        <p:spPr>
          <a:xfrm>
            <a:off x="1210936" y="2994374"/>
            <a:ext cx="9547860" cy="93901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488C56-AF64-B3E5-0378-62AA19F96082}"/>
              </a:ext>
            </a:extLst>
          </p:cNvPr>
          <p:cNvPicPr>
            <a:picLocks noChangeAspect="1"/>
          </p:cNvPicPr>
          <p:nvPr/>
        </p:nvPicPr>
        <p:blipFill>
          <a:blip r:embed="rId2"/>
          <a:stretch>
            <a:fillRect/>
          </a:stretch>
        </p:blipFill>
        <p:spPr>
          <a:xfrm>
            <a:off x="3482981" y="3935871"/>
            <a:ext cx="5003770" cy="2568073"/>
          </a:xfrm>
          <a:prstGeom prst="rect">
            <a:avLst/>
          </a:prstGeom>
        </p:spPr>
      </p:pic>
      <p:sp>
        <p:nvSpPr>
          <p:cNvPr id="9" name="Title 3">
            <a:extLst>
              <a:ext uri="{FF2B5EF4-FFF2-40B4-BE49-F238E27FC236}">
                <a16:creationId xmlns:a16="http://schemas.microsoft.com/office/drawing/2014/main" id="{E5DD51C7-C770-F994-75B5-44AAD4981591}"/>
              </a:ext>
            </a:extLst>
          </p:cNvPr>
          <p:cNvSpPr>
            <a:spLocks noGrp="1"/>
          </p:cNvSpPr>
          <p:nvPr>
            <p:ph type="title"/>
          </p:nvPr>
        </p:nvSpPr>
        <p:spPr>
          <a:xfrm>
            <a:off x="-539544" y="-182158"/>
            <a:ext cx="13271088" cy="1325563"/>
          </a:xfrm>
        </p:spPr>
        <p:txBody>
          <a:bodyPr>
            <a:noAutofit/>
          </a:bodyPr>
          <a:lstStyle/>
          <a:p>
            <a:r>
              <a:rPr lang="en-US" sz="7200" dirty="0">
                <a:solidFill>
                  <a:schemeClr val="bg1"/>
                </a:solidFill>
              </a:rPr>
              <a:t>Training Acknowledgement </a:t>
            </a:r>
          </a:p>
        </p:txBody>
      </p:sp>
      <p:sp>
        <p:nvSpPr>
          <p:cNvPr id="10" name="Content Placeholder 5">
            <a:extLst>
              <a:ext uri="{FF2B5EF4-FFF2-40B4-BE49-F238E27FC236}">
                <a16:creationId xmlns:a16="http://schemas.microsoft.com/office/drawing/2014/main" id="{BBEE36F9-CE1B-413D-4311-749B5AB3590F}"/>
              </a:ext>
            </a:extLst>
          </p:cNvPr>
          <p:cNvSpPr>
            <a:spLocks noGrp="1"/>
          </p:cNvSpPr>
          <p:nvPr>
            <p:ph sz="half" idx="2"/>
          </p:nvPr>
        </p:nvSpPr>
        <p:spPr>
          <a:xfrm>
            <a:off x="697321" y="1116937"/>
            <a:ext cx="10797358" cy="769441"/>
          </a:xfrm>
          <a:prstGeom prst="rect">
            <a:avLst/>
          </a:prstGeom>
        </p:spPr>
        <p:txBody>
          <a:bodyPr wrap="square">
            <a:spAutoFit/>
          </a:bodyPr>
          <a:lstStyle/>
          <a:p>
            <a:pPr marL="57150" indent="0" algn="ctr">
              <a:buNone/>
            </a:pPr>
            <a:r>
              <a:rPr lang="en-US" sz="2200" dirty="0">
                <a:solidFill>
                  <a:schemeClr val="bg1"/>
                </a:solidFill>
                <a:latin typeface="Century Gothic" panose="020B0502020202020204" pitchFamily="34" charset="0"/>
              </a:rPr>
              <a:t>All trained FS Staff must complete the Supper Training Acknowledgement online form to verify completion of annual training. </a:t>
            </a:r>
          </a:p>
        </p:txBody>
      </p:sp>
      <p:sp>
        <p:nvSpPr>
          <p:cNvPr id="11" name="Rectangle 10">
            <a:extLst>
              <a:ext uri="{FF2B5EF4-FFF2-40B4-BE49-F238E27FC236}">
                <a16:creationId xmlns:a16="http://schemas.microsoft.com/office/drawing/2014/main" id="{15583854-D4FB-74C6-9170-C3AD7A34B5B6}"/>
              </a:ext>
            </a:extLst>
          </p:cNvPr>
          <p:cNvSpPr/>
          <p:nvPr/>
        </p:nvSpPr>
        <p:spPr>
          <a:xfrm>
            <a:off x="2895600" y="1886378"/>
            <a:ext cx="6178533" cy="1107996"/>
          </a:xfrm>
          <a:prstGeom prst="rect">
            <a:avLst/>
          </a:prstGeom>
        </p:spPr>
        <p:txBody>
          <a:bodyPr wrap="square">
            <a:spAutoFit/>
          </a:bodyPr>
          <a:lstStyle/>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Online form is located on the Supper page on the FS website</a:t>
            </a:r>
          </a:p>
        </p:txBody>
      </p:sp>
      <p:sp>
        <p:nvSpPr>
          <p:cNvPr id="14" name="Flowchart: Connector 13">
            <a:extLst>
              <a:ext uri="{FF2B5EF4-FFF2-40B4-BE49-F238E27FC236}">
                <a16:creationId xmlns:a16="http://schemas.microsoft.com/office/drawing/2014/main" id="{D8761D25-1423-46A4-D8A4-38A382B2C622}"/>
              </a:ext>
            </a:extLst>
          </p:cNvPr>
          <p:cNvSpPr/>
          <p:nvPr/>
        </p:nvSpPr>
        <p:spPr>
          <a:xfrm>
            <a:off x="1161072" y="5443389"/>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1C3CF194-13B0-EF79-5D23-0BEDB787E43D}"/>
              </a:ext>
            </a:extLst>
          </p:cNvPr>
          <p:cNvSpPr/>
          <p:nvPr/>
        </p:nvSpPr>
        <p:spPr>
          <a:xfrm>
            <a:off x="1601882" y="46314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A518B19-0225-18B8-E478-056B8127B59E}"/>
              </a:ext>
            </a:extLst>
          </p:cNvPr>
          <p:cNvSpPr/>
          <p:nvPr/>
        </p:nvSpPr>
        <p:spPr>
          <a:xfrm>
            <a:off x="8904741" y="3429000"/>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13A1468-C5A5-A0E6-E9B9-E64741EDD7E6}"/>
              </a:ext>
            </a:extLst>
          </p:cNvPr>
          <p:cNvPicPr>
            <a:picLocks noChangeAspect="1"/>
          </p:cNvPicPr>
          <p:nvPr/>
        </p:nvPicPr>
        <p:blipFill>
          <a:blip r:embed="rId3"/>
          <a:stretch>
            <a:fillRect/>
          </a:stretch>
        </p:blipFill>
        <p:spPr>
          <a:xfrm>
            <a:off x="3482981" y="3935239"/>
            <a:ext cx="4989416" cy="2568704"/>
          </a:xfrm>
          <a:prstGeom prst="rect">
            <a:avLst/>
          </a:prstGeom>
        </p:spPr>
      </p:pic>
      <p:sp>
        <p:nvSpPr>
          <p:cNvPr id="21" name="Rectangle 20">
            <a:extLst>
              <a:ext uri="{FF2B5EF4-FFF2-40B4-BE49-F238E27FC236}">
                <a16:creationId xmlns:a16="http://schemas.microsoft.com/office/drawing/2014/main" id="{B3D0174C-CD89-FEDB-37CE-5E2F1568B979}"/>
              </a:ext>
            </a:extLst>
          </p:cNvPr>
          <p:cNvSpPr/>
          <p:nvPr/>
        </p:nvSpPr>
        <p:spPr>
          <a:xfrm>
            <a:off x="4117298" y="5636302"/>
            <a:ext cx="689548" cy="104761"/>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descr="Image result for cursor flat art transparent background">
            <a:extLst>
              <a:ext uri="{FF2B5EF4-FFF2-40B4-BE49-F238E27FC236}">
                <a16:creationId xmlns:a16="http://schemas.microsoft.com/office/drawing/2014/main" id="{398551B3-E875-580B-D2D1-3A1A56949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286" y="5701273"/>
            <a:ext cx="110507" cy="1979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cursor flat art transparent background">
            <a:extLst>
              <a:ext uri="{FF2B5EF4-FFF2-40B4-BE49-F238E27FC236}">
                <a16:creationId xmlns:a16="http://schemas.microsoft.com/office/drawing/2014/main" id="{FD1CF328-828C-356D-761D-AF94992C3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676" y="5997210"/>
            <a:ext cx="110507" cy="1979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434763A-67BE-3D23-8F67-FE2ECAD20895}"/>
              </a:ext>
            </a:extLst>
          </p:cNvPr>
          <p:cNvSpPr/>
          <p:nvPr/>
        </p:nvSpPr>
        <p:spPr>
          <a:xfrm>
            <a:off x="5103845" y="5800262"/>
            <a:ext cx="2529364" cy="19694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E0A4E18-9132-8F70-46A4-B0D25D9814A7}"/>
              </a:ext>
            </a:extLst>
          </p:cNvPr>
          <p:cNvPicPr>
            <a:picLocks noChangeAspect="1"/>
          </p:cNvPicPr>
          <p:nvPr/>
        </p:nvPicPr>
        <p:blipFill>
          <a:blip r:embed="rId5"/>
          <a:stretch>
            <a:fillRect/>
          </a:stretch>
        </p:blipFill>
        <p:spPr>
          <a:xfrm>
            <a:off x="3482981" y="3935871"/>
            <a:ext cx="5011325" cy="2568072"/>
          </a:xfrm>
          <a:prstGeom prst="rect">
            <a:avLst/>
          </a:prstGeom>
        </p:spPr>
      </p:pic>
      <p:pic>
        <p:nvPicPr>
          <p:cNvPr id="26" name="Picture 2" descr="Image result for cursor flat art transparent background">
            <a:extLst>
              <a:ext uri="{FF2B5EF4-FFF2-40B4-BE49-F238E27FC236}">
                <a16:creationId xmlns:a16="http://schemas.microsoft.com/office/drawing/2014/main" id="{E55AEC4B-9BEF-379E-B2D5-2AF37CD9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93" y="5121117"/>
            <a:ext cx="109931" cy="19694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707123B-C919-B5BE-5B70-56872EB93A12}"/>
              </a:ext>
            </a:extLst>
          </p:cNvPr>
          <p:cNvSpPr/>
          <p:nvPr/>
        </p:nvSpPr>
        <p:spPr>
          <a:xfrm>
            <a:off x="5103844" y="5063477"/>
            <a:ext cx="1143551" cy="8678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B60186-75DD-BC53-D17A-722CF9E71DAA}"/>
              </a:ext>
            </a:extLst>
          </p:cNvPr>
          <p:cNvPicPr>
            <a:picLocks noChangeAspect="1"/>
          </p:cNvPicPr>
          <p:nvPr/>
        </p:nvPicPr>
        <p:blipFill>
          <a:blip r:embed="rId6"/>
          <a:stretch>
            <a:fillRect/>
          </a:stretch>
        </p:blipFill>
        <p:spPr>
          <a:xfrm>
            <a:off x="3482981" y="3924982"/>
            <a:ext cx="5098311" cy="2636778"/>
          </a:xfrm>
          <a:prstGeom prst="rect">
            <a:avLst/>
          </a:prstGeom>
        </p:spPr>
      </p:pic>
      <p:sp>
        <p:nvSpPr>
          <p:cNvPr id="13" name="Content Placeholder 5">
            <a:extLst>
              <a:ext uri="{FF2B5EF4-FFF2-40B4-BE49-F238E27FC236}">
                <a16:creationId xmlns:a16="http://schemas.microsoft.com/office/drawing/2014/main" id="{6B24DC72-6AD8-9946-A9A3-F3FB2AA7C350}"/>
              </a:ext>
            </a:extLst>
          </p:cNvPr>
          <p:cNvSpPr txBox="1">
            <a:spLocks/>
          </p:cNvSpPr>
          <p:nvPr/>
        </p:nvSpPr>
        <p:spPr>
          <a:xfrm>
            <a:off x="3554754" y="4998509"/>
            <a:ext cx="4989416" cy="461665"/>
          </a:xfrm>
          <a:prstGeom prst="rect">
            <a:avLst/>
          </a:prstGeom>
          <a:solidFill>
            <a:schemeClr val="bg1"/>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22, 2025</a:t>
            </a:r>
          </a:p>
        </p:txBody>
      </p:sp>
    </p:spTree>
    <p:extLst>
      <p:ext uri="{BB962C8B-B14F-4D97-AF65-F5344CB8AC3E}">
        <p14:creationId xmlns:p14="http://schemas.microsoft.com/office/powerpoint/2010/main" val="205140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50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500"/>
                                  </p:stCondLst>
                                  <p:childTnLst>
                                    <p:set>
                                      <p:cBhvr>
                                        <p:cTn id="22" dur="1" fill="hold">
                                          <p:stCondLst>
                                            <p:cond delay="0"/>
                                          </p:stCondLst>
                                        </p:cTn>
                                        <p:tgtEl>
                                          <p:spTgt spid="21"/>
                                        </p:tgtEl>
                                        <p:attrNameLst>
                                          <p:attrName>style.visibility</p:attrName>
                                        </p:attrNameLst>
                                      </p:cBhvr>
                                      <p:to>
                                        <p:strVal val="hidden"/>
                                      </p:to>
                                    </p:se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1000" fill="hold"/>
                                        <p:tgtEl>
                                          <p:spTgt spid="22"/>
                                        </p:tgtEl>
                                        <p:attrNameLst>
                                          <p:attrName>ppt_x</p:attrName>
                                        </p:attrNameLst>
                                      </p:cBhvr>
                                      <p:tavLst>
                                        <p:tav tm="0">
                                          <p:val>
                                            <p:strVal val="#ppt_x"/>
                                          </p:val>
                                        </p:tav>
                                        <p:tav tm="100000">
                                          <p:val>
                                            <p:strVal val="#ppt_x"/>
                                          </p:val>
                                        </p:tav>
                                      </p:tavLst>
                                    </p:anim>
                                    <p:anim calcmode="lin" valueType="num">
                                      <p:cBhvr additive="base">
                                        <p:cTn id="27" dur="10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xit" presetSubtype="0" fill="hold" nodeType="withEffect">
                                  <p:stCondLst>
                                    <p:cond delay="50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1" nodeType="withEffect">
                                  <p:stCondLst>
                                    <p:cond delay="500"/>
                                  </p:stCondLst>
                                  <p:childTnLst>
                                    <p:set>
                                      <p:cBhvr>
                                        <p:cTn id="37" dur="1" fill="hold">
                                          <p:stCondLst>
                                            <p:cond delay="0"/>
                                          </p:stCondLst>
                                        </p:cTn>
                                        <p:tgtEl>
                                          <p:spTgt spid="23"/>
                                        </p:tgtEl>
                                        <p:attrNameLst>
                                          <p:attrName>style.visibility</p:attrName>
                                        </p:attrNameLst>
                                      </p:cBhvr>
                                      <p:to>
                                        <p:strVal val="hidden"/>
                                      </p:to>
                                    </p:se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1000" fill="hold"/>
                                        <p:tgtEl>
                                          <p:spTgt spid="26"/>
                                        </p:tgtEl>
                                        <p:attrNameLst>
                                          <p:attrName>ppt_x</p:attrName>
                                        </p:attrNameLst>
                                      </p:cBhvr>
                                      <p:tavLst>
                                        <p:tav tm="0">
                                          <p:val>
                                            <p:strVal val="#ppt_x"/>
                                          </p:val>
                                        </p:tav>
                                        <p:tav tm="100000">
                                          <p:val>
                                            <p:strVal val="#ppt_x"/>
                                          </p:val>
                                        </p:tav>
                                      </p:tavLst>
                                    </p:anim>
                                    <p:anim calcmode="lin" valueType="num">
                                      <p:cBhvr additive="base">
                                        <p:cTn id="42" dur="1000" fill="hold"/>
                                        <p:tgtEl>
                                          <p:spTgt spid="26"/>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1"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nodeType="afterEffect">
                                  <p:stCondLst>
                                    <p:cond delay="5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0"/>
                            </p:stCondLst>
                            <p:childTnLst>
                              <p:par>
                                <p:cTn id="50" presetID="1" presetClass="entr" presetSubtype="0"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95B27-C3CA-A244-E4B2-2769FE3626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687FA-E908-F348-4227-8175F971CEB1}"/>
              </a:ext>
            </a:extLst>
          </p:cNvPr>
          <p:cNvSpPr>
            <a:spLocks noGrp="1"/>
          </p:cNvSpPr>
          <p:nvPr>
            <p:ph type="title"/>
          </p:nvPr>
        </p:nvSpPr>
        <p:spPr>
          <a:xfrm>
            <a:off x="-15196" y="-15462"/>
            <a:ext cx="12207196" cy="1143000"/>
          </a:xfrm>
        </p:spPr>
        <p:txBody>
          <a:bodyPr>
            <a:noAutofit/>
          </a:bodyPr>
          <a:lstStyle/>
          <a:p>
            <a:r>
              <a:rPr lang="en-US" dirty="0"/>
              <a:t>Training Verification Forms</a:t>
            </a:r>
          </a:p>
        </p:txBody>
      </p:sp>
      <p:grpSp>
        <p:nvGrpSpPr>
          <p:cNvPr id="10" name="Group 9">
            <a:extLst>
              <a:ext uri="{FF2B5EF4-FFF2-40B4-BE49-F238E27FC236}">
                <a16:creationId xmlns:a16="http://schemas.microsoft.com/office/drawing/2014/main" id="{5D26487F-50DB-AE1F-61C7-63E500E871D6}"/>
              </a:ext>
            </a:extLst>
          </p:cNvPr>
          <p:cNvGrpSpPr/>
          <p:nvPr/>
        </p:nvGrpSpPr>
        <p:grpSpPr>
          <a:xfrm>
            <a:off x="6068107" y="1100460"/>
            <a:ext cx="5976426" cy="5899234"/>
            <a:chOff x="6215574" y="1080254"/>
            <a:chExt cx="5976426" cy="5899234"/>
          </a:xfrm>
        </p:grpSpPr>
        <p:grpSp>
          <p:nvGrpSpPr>
            <p:cNvPr id="28" name="Group 27">
              <a:extLst>
                <a:ext uri="{FF2B5EF4-FFF2-40B4-BE49-F238E27FC236}">
                  <a16:creationId xmlns:a16="http://schemas.microsoft.com/office/drawing/2014/main" id="{0DDBF1EA-2F40-763E-D6F5-DE30F189EDD9}"/>
                </a:ext>
              </a:extLst>
            </p:cNvPr>
            <p:cNvGrpSpPr/>
            <p:nvPr/>
          </p:nvGrpSpPr>
          <p:grpSpPr>
            <a:xfrm>
              <a:off x="6215574" y="1080254"/>
              <a:ext cx="5976426" cy="5899234"/>
              <a:chOff x="6232984" y="653893"/>
              <a:chExt cx="5976426" cy="5899234"/>
            </a:xfrm>
            <a:solidFill>
              <a:srgbClr val="7F0000"/>
            </a:solidFill>
          </p:grpSpPr>
          <p:sp>
            <p:nvSpPr>
              <p:cNvPr id="26" name="Flowchart: Connector 25">
                <a:extLst>
                  <a:ext uri="{FF2B5EF4-FFF2-40B4-BE49-F238E27FC236}">
                    <a16:creationId xmlns:a16="http://schemas.microsoft.com/office/drawing/2014/main" id="{4D7BF685-903E-6DDD-0DED-CA25BD150416}"/>
                  </a:ext>
                </a:extLst>
              </p:cNvPr>
              <p:cNvSpPr/>
              <p:nvPr/>
            </p:nvSpPr>
            <p:spPr>
              <a:xfrm>
                <a:off x="6232984" y="653893"/>
                <a:ext cx="5976426" cy="5899234"/>
              </a:xfrm>
              <a:prstGeom prst="flowChartConnector">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B6483043-59DC-8A3D-6A7B-6E8D00831E5F}"/>
                  </a:ext>
                </a:extLst>
              </p:cNvPr>
              <p:cNvSpPr txBox="1">
                <a:spLocks/>
              </p:cNvSpPr>
              <p:nvPr/>
            </p:nvSpPr>
            <p:spPr>
              <a:xfrm>
                <a:off x="7259874" y="877312"/>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Program Sign-in Sheet</a:t>
                </a:r>
              </a:p>
            </p:txBody>
          </p:sp>
        </p:grpSp>
        <p:pic>
          <p:nvPicPr>
            <p:cNvPr id="5" name="Picture 4" descr="A blank form with text and a picture&#10;&#10;Description automatically generated with medium confidence">
              <a:extLst>
                <a:ext uri="{FF2B5EF4-FFF2-40B4-BE49-F238E27FC236}">
                  <a16:creationId xmlns:a16="http://schemas.microsoft.com/office/drawing/2014/main" id="{02A11CB3-0E21-7783-20E4-4C5F3946814E}"/>
                </a:ext>
              </a:extLst>
            </p:cNvPr>
            <p:cNvPicPr>
              <a:picLocks noChangeAspect="1"/>
            </p:cNvPicPr>
            <p:nvPr/>
          </p:nvPicPr>
          <p:blipFill>
            <a:blip r:embed="rId3"/>
            <a:stretch>
              <a:fillRect/>
            </a:stretch>
          </p:blipFill>
          <p:spPr>
            <a:xfrm>
              <a:off x="7730358" y="2405526"/>
              <a:ext cx="3057693" cy="3947472"/>
            </a:xfrm>
            <a:prstGeom prst="rect">
              <a:avLst/>
            </a:prstGeom>
          </p:spPr>
        </p:pic>
      </p:grpSp>
      <p:sp>
        <p:nvSpPr>
          <p:cNvPr id="18" name="TextBox 17">
            <a:extLst>
              <a:ext uri="{FF2B5EF4-FFF2-40B4-BE49-F238E27FC236}">
                <a16:creationId xmlns:a16="http://schemas.microsoft.com/office/drawing/2014/main" id="{0E31947B-C0AA-F899-CD59-D6EC0A52A5F1}"/>
              </a:ext>
            </a:extLst>
          </p:cNvPr>
          <p:cNvSpPr txBox="1"/>
          <p:nvPr/>
        </p:nvSpPr>
        <p:spPr>
          <a:xfrm>
            <a:off x="361178" y="1659285"/>
            <a:ext cx="5976427" cy="3539430"/>
          </a:xfrm>
          <a:prstGeom prst="rect">
            <a:avLst/>
          </a:prstGeom>
          <a:noFill/>
        </p:spPr>
        <p:txBody>
          <a:bodyPr wrap="square" rtlCol="0">
            <a:spAutoFit/>
          </a:bodyPr>
          <a:lstStyle/>
          <a:p>
            <a:r>
              <a:rPr lang="en-US" sz="2800" dirty="0">
                <a:solidFill>
                  <a:srgbClr val="F4F3F3"/>
                </a:solidFill>
                <a:latin typeface="Century Gothic" panose="020B0502020202020204" pitchFamily="34" charset="0"/>
              </a:rPr>
              <a:t>ASP staff must complete the ASP Supper Sign-in Sheet once training is complete. </a:t>
            </a:r>
          </a:p>
          <a:p>
            <a:endParaRPr lang="en-US" sz="2800" dirty="0">
              <a:solidFill>
                <a:srgbClr val="F4F3F3"/>
              </a:solidFill>
              <a:latin typeface="Century Gothic" panose="020B0502020202020204" pitchFamily="34" charset="0"/>
            </a:endParaRPr>
          </a:p>
          <a:p>
            <a:r>
              <a:rPr lang="en-US" sz="2800" dirty="0">
                <a:solidFill>
                  <a:srgbClr val="F4F3F3"/>
                </a:solidFill>
                <a:latin typeface="Century Gothic" panose="020B0502020202020204" pitchFamily="34" charset="0"/>
              </a:rPr>
              <a:t>When completing the ASP Supper Sign-in sheet, program must be specified  for each trainee that is signed off. </a:t>
            </a:r>
          </a:p>
        </p:txBody>
      </p:sp>
      <p:sp>
        <p:nvSpPr>
          <p:cNvPr id="19" name="Rectangle 18">
            <a:extLst>
              <a:ext uri="{FF2B5EF4-FFF2-40B4-BE49-F238E27FC236}">
                <a16:creationId xmlns:a16="http://schemas.microsoft.com/office/drawing/2014/main" id="{719D211D-5208-C6B0-4724-E34DD2B34FEF}"/>
              </a:ext>
            </a:extLst>
          </p:cNvPr>
          <p:cNvSpPr/>
          <p:nvPr/>
        </p:nvSpPr>
        <p:spPr>
          <a:xfrm>
            <a:off x="9323614" y="3935186"/>
            <a:ext cx="723900" cy="2144485"/>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07A99B5-E3FF-579B-657C-4BBA7299FD87}"/>
              </a:ext>
            </a:extLst>
          </p:cNvPr>
          <p:cNvSpPr txBox="1"/>
          <p:nvPr/>
        </p:nvSpPr>
        <p:spPr>
          <a:xfrm>
            <a:off x="9282248" y="3901550"/>
            <a:ext cx="806631" cy="461665"/>
          </a:xfrm>
          <a:prstGeom prst="rect">
            <a:avLst/>
          </a:prstGeom>
          <a:noFill/>
        </p:spPr>
        <p:txBody>
          <a:bodyPr wrap="none" rtlCol="0">
            <a:spAutoFit/>
          </a:bodyPr>
          <a:lstStyle/>
          <a:p>
            <a:r>
              <a:rPr lang="en-US" sz="1200" b="1" dirty="0">
                <a:solidFill>
                  <a:srgbClr val="FF0000"/>
                </a:solidFill>
                <a:latin typeface="Bradley Hand ITC" panose="03070402050302030203" pitchFamily="66" charset="0"/>
              </a:rPr>
              <a:t>YDP</a:t>
            </a:r>
          </a:p>
          <a:p>
            <a:r>
              <a:rPr lang="en-US" sz="1200" b="1" dirty="0">
                <a:solidFill>
                  <a:srgbClr val="FF0000"/>
                </a:solidFill>
                <a:latin typeface="Bradley Hand ITC" panose="03070402050302030203" pitchFamily="66" charset="0"/>
              </a:rPr>
              <a:t>LA’s Best</a:t>
            </a:r>
          </a:p>
        </p:txBody>
      </p:sp>
      <p:sp>
        <p:nvSpPr>
          <p:cNvPr id="3" name="Flowchart: Connector 2">
            <a:extLst>
              <a:ext uri="{FF2B5EF4-FFF2-40B4-BE49-F238E27FC236}">
                <a16:creationId xmlns:a16="http://schemas.microsoft.com/office/drawing/2014/main" id="{007801B8-DD05-C813-DA94-DBFAD6041ED5}"/>
              </a:ext>
            </a:extLst>
          </p:cNvPr>
          <p:cNvSpPr/>
          <p:nvPr/>
        </p:nvSpPr>
        <p:spPr>
          <a:xfrm>
            <a:off x="6030534" y="5390402"/>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4B03C284-311A-B320-15B7-9B6634A37CD0}"/>
              </a:ext>
            </a:extLst>
          </p:cNvPr>
          <p:cNvSpPr/>
          <p:nvPr/>
        </p:nvSpPr>
        <p:spPr>
          <a:xfrm>
            <a:off x="6457323" y="575754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9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798">
        <p159:morph option="byObject"/>
      </p:transition>
    </mc:Choice>
    <mc:Fallback xmlns="">
      <p:transition spd="slow" advTm="37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6398" y="32550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943953" y="1950860"/>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Compare names with ASP Supper Program Training Sign-In Sheet</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Identify staff in need of training</a:t>
            </a:r>
          </a:p>
          <a:p>
            <a:pPr lvl="1">
              <a:spcBef>
                <a:spcPts val="0"/>
              </a:spcBef>
              <a:spcAft>
                <a:spcPts val="14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Provide training for new staff</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sp>
        <p:nvSpPr>
          <p:cNvPr id="3" name="Rectangle 2">
            <a:extLst>
              <a:ext uri="{FF2B5EF4-FFF2-40B4-BE49-F238E27FC236}">
                <a16:creationId xmlns:a16="http://schemas.microsoft.com/office/drawing/2014/main" id="{C22A9455-F454-4FBC-B10D-57E8D1CB640E}"/>
              </a:ext>
            </a:extLst>
          </p:cNvPr>
          <p:cNvSpPr/>
          <p:nvPr/>
        </p:nvSpPr>
        <p:spPr>
          <a:xfrm>
            <a:off x="6943953" y="6017561"/>
            <a:ext cx="6096000" cy="707886"/>
          </a:xfrm>
          <a:prstGeom prst="rect">
            <a:avLst/>
          </a:prstGeom>
        </p:spPr>
        <p:txBody>
          <a:bodyPr>
            <a:spAutoFit/>
          </a:bodyPr>
          <a:lstStyle/>
          <a:p>
            <a:pPr lvl="0">
              <a:spcAft>
                <a:spcPts val="800"/>
              </a:spcAft>
            </a:pPr>
            <a:r>
              <a:rPr lang="en-US" sz="2000" b="1" dirty="0">
                <a:solidFill>
                  <a:schemeClr val="tx2">
                    <a:lumMod val="50000"/>
                  </a:schemeClr>
                </a:solidFill>
                <a:latin typeface="Century Gothic" panose="020B0502020202020204" pitchFamily="34" charset="0"/>
              </a:rPr>
              <a:t>Note</a:t>
            </a:r>
            <a:r>
              <a:rPr lang="en-US" sz="2000" dirty="0">
                <a:solidFill>
                  <a:schemeClr val="tx2">
                    <a:lumMod val="50000"/>
                  </a:schemeClr>
                </a:solidFill>
                <a:latin typeface="Century Gothic" panose="020B0502020202020204" pitchFamily="34" charset="0"/>
              </a:rPr>
              <a:t>: All staff must be trained prior to 		working the supper program</a:t>
            </a:r>
            <a:r>
              <a:rPr lang="en-US" sz="2000" dirty="0">
                <a:solidFill>
                  <a:srgbClr val="000000"/>
                </a:solidFill>
                <a:latin typeface="Century Gothic" panose="020B0502020202020204" pitchFamily="34" charset="0"/>
              </a:rPr>
              <a:t>.</a:t>
            </a: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3"/>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10/18/2025</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7382">
        <p159:morph option="byObject"/>
      </p:transition>
    </mc:Choice>
    <mc:Fallback xmlns="">
      <p:transition spd="slow" advTm="47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5249">
        <p159:morph option="byObject"/>
      </p:transition>
    </mc:Choice>
    <mc:Fallback xmlns="">
      <p:transition spd="slow" advTm="75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7|17.1|16.8|15"/>
</p:tagLst>
</file>

<file path=ppt/tags/tag10.xml><?xml version="1.0" encoding="utf-8"?>
<p:tagLst xmlns:a="http://schemas.openxmlformats.org/drawingml/2006/main" xmlns:r="http://schemas.openxmlformats.org/officeDocument/2006/relationships" xmlns:p="http://schemas.openxmlformats.org/presentationml/2006/main">
  <p:tag name="TIMING" val="|10.3"/>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22.4|10.2|10.1"/>
</p:tagLst>
</file>

<file path=ppt/tags/tag13.xml><?xml version="1.0" encoding="utf-8"?>
<p:tagLst xmlns:a="http://schemas.openxmlformats.org/drawingml/2006/main" xmlns:r="http://schemas.openxmlformats.org/officeDocument/2006/relationships" xmlns:p="http://schemas.openxmlformats.org/presentationml/2006/main">
  <p:tag name="TIMING" val="|11.6|1.4|2.6|0.4"/>
</p:tagLst>
</file>

<file path=ppt/tags/tag14.xml><?xml version="1.0" encoding="utf-8"?>
<p:tagLst xmlns:a="http://schemas.openxmlformats.org/drawingml/2006/main" xmlns:r="http://schemas.openxmlformats.org/officeDocument/2006/relationships" xmlns:p="http://schemas.openxmlformats.org/presentationml/2006/main">
  <p:tag name="TIMING" val="|24.6|6.7|4.2|37.5|7.4|4"/>
</p:tagLst>
</file>

<file path=ppt/tags/tag15.xml><?xml version="1.0" encoding="utf-8"?>
<p:tagLst xmlns:a="http://schemas.openxmlformats.org/drawingml/2006/main" xmlns:r="http://schemas.openxmlformats.org/officeDocument/2006/relationships" xmlns:p="http://schemas.openxmlformats.org/presentationml/2006/main">
  <p:tag name="TIMING" val="|14.5|7.2|2.7|3.8|4.5|3.9"/>
</p:tagLst>
</file>

<file path=ppt/tags/tag16.xml><?xml version="1.0" encoding="utf-8"?>
<p:tagLst xmlns:a="http://schemas.openxmlformats.org/drawingml/2006/main" xmlns:r="http://schemas.openxmlformats.org/officeDocument/2006/relationships" xmlns:p="http://schemas.openxmlformats.org/presentationml/2006/main">
  <p:tag name="TIMING" val="|5.4"/>
</p:tagLst>
</file>

<file path=ppt/tags/tag17.xml><?xml version="1.0" encoding="utf-8"?>
<p:tagLst xmlns:a="http://schemas.openxmlformats.org/drawingml/2006/main" xmlns:r="http://schemas.openxmlformats.org/officeDocument/2006/relationships" xmlns:p="http://schemas.openxmlformats.org/presentationml/2006/main">
  <p:tag name="TIMING" val="|5.9|6.5|9.1|4.4"/>
</p:tagLst>
</file>

<file path=ppt/tags/tag18.xml><?xml version="1.0" encoding="utf-8"?>
<p:tagLst xmlns:a="http://schemas.openxmlformats.org/drawingml/2006/main" xmlns:r="http://schemas.openxmlformats.org/officeDocument/2006/relationships" xmlns:p="http://schemas.openxmlformats.org/presentationml/2006/main">
  <p:tag name="TIMING" val="|5.9|3.1|7.3"/>
</p:tagLst>
</file>

<file path=ppt/tags/tag19.xml><?xml version="1.0" encoding="utf-8"?>
<p:tagLst xmlns:a="http://schemas.openxmlformats.org/drawingml/2006/main" xmlns:r="http://schemas.openxmlformats.org/officeDocument/2006/relationships" xmlns:p="http://schemas.openxmlformats.org/presentationml/2006/main">
  <p:tag name="TIMING" val="|8.3|6.2|4.2|5|5.4|7"/>
</p:tagLst>
</file>

<file path=ppt/tags/tag2.xml><?xml version="1.0" encoding="utf-8"?>
<p:tagLst xmlns:a="http://schemas.openxmlformats.org/drawingml/2006/main" xmlns:r="http://schemas.openxmlformats.org/officeDocument/2006/relationships" xmlns:p="http://schemas.openxmlformats.org/presentationml/2006/main">
  <p:tag name="TIMING" val="|18.7"/>
</p:tagLst>
</file>

<file path=ppt/tags/tag20.xml><?xml version="1.0" encoding="utf-8"?>
<p:tagLst xmlns:a="http://schemas.openxmlformats.org/drawingml/2006/main" xmlns:r="http://schemas.openxmlformats.org/officeDocument/2006/relationships" xmlns:p="http://schemas.openxmlformats.org/presentationml/2006/main">
  <p:tag name="TIMING" val="|4.2|3|3.9"/>
</p:tagLst>
</file>

<file path=ppt/tags/tag21.xml><?xml version="1.0" encoding="utf-8"?>
<p:tagLst xmlns:a="http://schemas.openxmlformats.org/drawingml/2006/main" xmlns:r="http://schemas.openxmlformats.org/officeDocument/2006/relationships" xmlns:p="http://schemas.openxmlformats.org/presentationml/2006/main">
  <p:tag name="TIMING" val="|15.2|11.7|17|32.8"/>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14.5|16.3|13.6|8.3"/>
</p:tagLst>
</file>

<file path=ppt/tags/tag5.xml><?xml version="1.0" encoding="utf-8"?>
<p:tagLst xmlns:a="http://schemas.openxmlformats.org/drawingml/2006/main" xmlns:r="http://schemas.openxmlformats.org/officeDocument/2006/relationships" xmlns:p="http://schemas.openxmlformats.org/presentationml/2006/main">
  <p:tag name="TIMING" val="|21.4|11.4|8.2|9|7.3"/>
</p:tagLst>
</file>

<file path=ppt/tags/tag6.xml><?xml version="1.0" encoding="utf-8"?>
<p:tagLst xmlns:a="http://schemas.openxmlformats.org/drawingml/2006/main" xmlns:r="http://schemas.openxmlformats.org/officeDocument/2006/relationships" xmlns:p="http://schemas.openxmlformats.org/presentationml/2006/main">
  <p:tag name="TIMING" val="|23.2|18.9"/>
</p:tagLst>
</file>

<file path=ppt/tags/tag7.xml><?xml version="1.0" encoding="utf-8"?>
<p:tagLst xmlns:a="http://schemas.openxmlformats.org/drawingml/2006/main" xmlns:r="http://schemas.openxmlformats.org/officeDocument/2006/relationships" xmlns:p="http://schemas.openxmlformats.org/presentationml/2006/main">
  <p:tag name="TIMING" val="|8|29"/>
</p:tagLst>
</file>

<file path=ppt/tags/tag8.xml><?xml version="1.0" encoding="utf-8"?>
<p:tagLst xmlns:a="http://schemas.openxmlformats.org/drawingml/2006/main" xmlns:r="http://schemas.openxmlformats.org/officeDocument/2006/relationships" xmlns:p="http://schemas.openxmlformats.org/presentationml/2006/main">
  <p:tag name="TIMING" val="|5.3|25.6"/>
</p:tagLst>
</file>

<file path=ppt/tags/tag9.xml><?xml version="1.0" encoding="utf-8"?>
<p:tagLst xmlns:a="http://schemas.openxmlformats.org/drawingml/2006/main" xmlns:r="http://schemas.openxmlformats.org/officeDocument/2006/relationships" xmlns:p="http://schemas.openxmlformats.org/presentationml/2006/main">
  <p:tag name="TIMING" val="|5.8"/>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895e4f5bcce7b85e61f9e5ff08b55962">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ea07c8c2e6b0a029f169e17c835c337c"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539387-B8FD-47F2-B3E1-6A1E4D54E827}">
  <ds:schemaRefs>
    <ds:schemaRef ds:uri="http://schemas.microsoft.com/sharepoint/v3/contenttype/forms"/>
  </ds:schemaRefs>
</ds:datastoreItem>
</file>

<file path=customXml/itemProps2.xml><?xml version="1.0" encoding="utf-8"?>
<ds:datastoreItem xmlns:ds="http://schemas.openxmlformats.org/officeDocument/2006/customXml" ds:itemID="{0885D7CE-8541-4128-87F1-056F1904625C}">
  <ds:schemaRefs>
    <ds:schemaRef ds:uri="http://schemas.microsoft.com/office/2006/documentManagement/types"/>
    <ds:schemaRef ds:uri="a038a585-4f1b-4b82-9716-f9d38f63b763"/>
    <ds:schemaRef ds:uri="http://purl.org/dc/dcmitype/"/>
    <ds:schemaRef ds:uri="http://schemas.openxmlformats.org/package/2006/metadata/core-properties"/>
    <ds:schemaRef ds:uri="http://purl.org/dc/elements/1.1/"/>
    <ds:schemaRef ds:uri="http://www.w3.org/XML/1998/namespace"/>
    <ds:schemaRef ds:uri="http://schemas.microsoft.com/office/infopath/2007/PartnerControls"/>
    <ds:schemaRef ds:uri="b523212d-ee6b-416a-b870-f85da76adb72"/>
    <ds:schemaRef ds:uri="8bf10d84-95c4-446b-a6dc-317de180077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F18EBB8-EB98-44A0-BA68-C688D23CC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38774</TotalTime>
  <Words>4756</Words>
  <Application>Microsoft Office PowerPoint</Application>
  <PresentationFormat>Widescreen</PresentationFormat>
  <Paragraphs>527</Paragraphs>
  <Slides>55</Slides>
  <Notes>48</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2014 Cafe LA Presentation template</vt:lpstr>
      <vt:lpstr>1_2014 Cafe LA Presentation template</vt:lpstr>
      <vt:lpstr>PowerPoint Presentation</vt:lpstr>
      <vt:lpstr>Objective</vt:lpstr>
      <vt:lpstr>Supper Program Eligibility </vt:lpstr>
      <vt:lpstr>Annual Training</vt:lpstr>
      <vt:lpstr>Training Verification Forms</vt:lpstr>
      <vt:lpstr>Training Acknowledgement </vt:lpstr>
      <vt:lpstr>Training Verification Forms</vt:lpstr>
      <vt:lpstr>ASP Staff Training  Verification</vt:lpstr>
      <vt:lpstr>Mandatory Postings</vt:lpstr>
      <vt:lpstr>Eating Area Posters</vt:lpstr>
      <vt:lpstr>Supper Entrée Selection  </vt:lpstr>
      <vt:lpstr>Menu Guidelines</vt:lpstr>
      <vt:lpstr>Supper Meal Patterns</vt:lpstr>
      <vt:lpstr>MEAL PATTERNS &amp; SUBSTITUTIONS</vt:lpstr>
      <vt:lpstr>Making Substitutions</vt:lpstr>
      <vt:lpstr>Unequal Component Substitution</vt:lpstr>
      <vt:lpstr>Chocolate Milk Rule</vt:lpstr>
      <vt:lpstr>Meal Components for Supper Meal Kits</vt:lpstr>
      <vt:lpstr>Supper Transport Record</vt:lpstr>
      <vt:lpstr>Special Dietary Needs</vt:lpstr>
      <vt:lpstr>PowerPoint Presentation</vt:lpstr>
      <vt:lpstr>PowerPoint Presentation</vt:lpstr>
      <vt:lpstr>PowerPoint Presentation</vt:lpstr>
      <vt:lpstr>PowerPoint Presentation</vt:lpstr>
      <vt:lpstr>PowerPoint Presentation</vt:lpstr>
      <vt:lpstr>Supper Cart Set Up</vt:lpstr>
      <vt:lpstr> Ice Blankets</vt:lpstr>
      <vt:lpstr>Hot Gel Packs</vt:lpstr>
      <vt:lpstr>Supper Cart Set Up Example</vt:lpstr>
      <vt:lpstr>Supper Service Example</vt:lpstr>
      <vt:lpstr>PowerPoint Presentation</vt:lpstr>
      <vt:lpstr>Counting and Claiming Forms</vt:lpstr>
      <vt:lpstr>ASP Supper Grid Sheet</vt:lpstr>
      <vt:lpstr>Community Roster</vt:lpstr>
      <vt:lpstr>Community Roster Required at ASP Service</vt:lpstr>
      <vt:lpstr>PRODUCTION RECORDS MEAL COUNTS</vt:lpstr>
      <vt:lpstr>Do Not Back Out Leftovers</vt:lpstr>
      <vt:lpstr>PowerPoint Presentation</vt:lpstr>
      <vt:lpstr>Same Day Supper Meal Count Input</vt:lpstr>
      <vt:lpstr>Next Day Supper Meal Count Input</vt:lpstr>
      <vt:lpstr>After School Program Service</vt:lpstr>
      <vt:lpstr>Program Attendance Rosters</vt:lpstr>
      <vt:lpstr>Early Dismissal Policy</vt:lpstr>
      <vt:lpstr>Early Release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Dates</vt:lpstr>
      <vt:lpstr>Afterschool Early Childhood Programs</vt:lpstr>
      <vt:lpstr>Handling  Challenges</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459</cp:revision>
  <cp:lastPrinted>2024-11-18T21:26:59Z</cp:lastPrinted>
  <dcterms:created xsi:type="dcterms:W3CDTF">2019-04-12T17:28:51Z</dcterms:created>
  <dcterms:modified xsi:type="dcterms:W3CDTF">2025-09-10T20:30:15Z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0x01010097CAFC83EC7FD54AA09FE4051AE6A32C</vt:lpwstr>
  </property>
</Properties>
</file>